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51206400" cy="28803600"/>
  <p:notesSz cx="6858000" cy="9144000"/>
  <p:defaultTextStyle>
    <a:defPPr>
      <a:defRPr lang="zh-TW"/>
    </a:defPPr>
    <a:lvl1pPr marL="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9233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8466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7699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6932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6165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53980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46311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38641" algn="l" defTabSz="418466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0066"/>
    <a:srgbClr val="FF5050"/>
    <a:srgbClr val="CCCCFF"/>
    <a:srgbClr val="00CC00"/>
    <a:srgbClr val="660033"/>
    <a:srgbClr val="6666FF"/>
    <a:srgbClr val="FF9900"/>
    <a:srgbClr val="00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381" autoAdjust="0"/>
  </p:normalViewPr>
  <p:slideViewPr>
    <p:cSldViewPr>
      <p:cViewPr varScale="1">
        <p:scale>
          <a:sx n="24" d="100"/>
          <a:sy n="24" d="100"/>
        </p:scale>
        <p:origin x="298" y="14"/>
      </p:cViewPr>
      <p:guideLst>
        <p:guide orient="horz" pos="9072"/>
        <p:guide pos="161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27E92-AC5F-45B4-AA10-311F5DE7D5CA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B3379-D2A1-489E-B00E-D685ADC96A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80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9233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8466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7699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6932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6165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53980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46311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38641" algn="l" defTabSz="418466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B3379-D2A1-489E-B00E-D685ADC96A8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2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40482" y="8947789"/>
            <a:ext cx="43525441" cy="61741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680961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7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0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5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4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0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82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13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2788685" y="7227573"/>
            <a:ext cx="38102541" cy="15405925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472174" y="7227573"/>
            <a:ext cx="113463068" cy="15405925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3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98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4954" y="18508984"/>
            <a:ext cx="43525441" cy="5720715"/>
          </a:xfrm>
        </p:spPr>
        <p:txBody>
          <a:bodyPr anchor="t"/>
          <a:lstStyle>
            <a:lvl1pPr algn="l">
              <a:defRPr sz="17428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044954" y="12208198"/>
            <a:ext cx="43525441" cy="6300785"/>
          </a:xfrm>
        </p:spPr>
        <p:txBody>
          <a:bodyPr anchor="b"/>
          <a:lstStyle>
            <a:lvl1pPr marL="0" indent="0">
              <a:buNone/>
              <a:defRPr sz="8761">
                <a:solidFill>
                  <a:schemeClr val="tx1">
                    <a:tint val="75000"/>
                  </a:schemeClr>
                </a:solidFill>
              </a:defRPr>
            </a:lvl1pPr>
            <a:lvl2pPr marL="1992592" indent="0">
              <a:buNone/>
              <a:defRPr sz="7809">
                <a:solidFill>
                  <a:schemeClr val="tx1">
                    <a:tint val="75000"/>
                  </a:schemeClr>
                </a:solidFill>
              </a:defRPr>
            </a:lvl2pPr>
            <a:lvl3pPr marL="3985185" indent="0">
              <a:buNone/>
              <a:defRPr sz="6952">
                <a:solidFill>
                  <a:schemeClr val="tx1">
                    <a:tint val="75000"/>
                  </a:schemeClr>
                </a:solidFill>
              </a:defRPr>
            </a:lvl3pPr>
            <a:lvl4pPr marL="5977778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4pPr>
            <a:lvl5pPr marL="7970370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5pPr>
            <a:lvl6pPr marL="9962962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6pPr>
            <a:lvl7pPr marL="11955555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7pPr>
            <a:lvl8pPr marL="13948148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8pPr>
            <a:lvl9pPr marL="15940741" indent="0">
              <a:buNone/>
              <a:defRPr sz="60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31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472173" y="42131935"/>
            <a:ext cx="75778361" cy="119154890"/>
          </a:xfrm>
        </p:spPr>
        <p:txBody>
          <a:bodyPr/>
          <a:lstStyle>
            <a:lvl1pPr>
              <a:defRPr sz="12190"/>
            </a:lvl1pPr>
            <a:lvl2pPr>
              <a:defRPr sz="10475"/>
            </a:lvl2pPr>
            <a:lvl3pPr>
              <a:defRPr sz="8761"/>
            </a:lvl3pPr>
            <a:lvl4pPr>
              <a:defRPr sz="7809"/>
            </a:lvl4pPr>
            <a:lvl5pPr>
              <a:defRPr sz="7809"/>
            </a:lvl5pPr>
            <a:lvl6pPr>
              <a:defRPr sz="7809"/>
            </a:lvl6pPr>
            <a:lvl7pPr>
              <a:defRPr sz="7809"/>
            </a:lvl7pPr>
            <a:lvl8pPr>
              <a:defRPr sz="7809"/>
            </a:lvl8pPr>
            <a:lvl9pPr>
              <a:defRPr sz="780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5103976" y="42131935"/>
            <a:ext cx="75787248" cy="119154890"/>
          </a:xfrm>
        </p:spPr>
        <p:txBody>
          <a:bodyPr/>
          <a:lstStyle>
            <a:lvl1pPr>
              <a:defRPr sz="12190"/>
            </a:lvl1pPr>
            <a:lvl2pPr>
              <a:defRPr sz="10475"/>
            </a:lvl2pPr>
            <a:lvl3pPr>
              <a:defRPr sz="8761"/>
            </a:lvl3pPr>
            <a:lvl4pPr>
              <a:defRPr sz="7809"/>
            </a:lvl4pPr>
            <a:lvl5pPr>
              <a:defRPr sz="7809"/>
            </a:lvl5pPr>
            <a:lvl6pPr>
              <a:defRPr sz="7809"/>
            </a:lvl6pPr>
            <a:lvl7pPr>
              <a:defRPr sz="7809"/>
            </a:lvl7pPr>
            <a:lvl8pPr>
              <a:defRPr sz="7809"/>
            </a:lvl8pPr>
            <a:lvl9pPr>
              <a:defRPr sz="780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3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1" y="1153480"/>
            <a:ext cx="4608576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60322" y="6447475"/>
            <a:ext cx="22625053" cy="2687001"/>
          </a:xfrm>
        </p:spPr>
        <p:txBody>
          <a:bodyPr anchor="b"/>
          <a:lstStyle>
            <a:lvl1pPr marL="0" indent="0">
              <a:buNone/>
              <a:defRPr sz="10475" b="1"/>
            </a:lvl1pPr>
            <a:lvl2pPr marL="1992592" indent="0">
              <a:buNone/>
              <a:defRPr sz="8761" b="1"/>
            </a:lvl2pPr>
            <a:lvl3pPr marL="3985185" indent="0">
              <a:buNone/>
              <a:defRPr sz="7809" b="1"/>
            </a:lvl3pPr>
            <a:lvl4pPr marL="5977778" indent="0">
              <a:buNone/>
              <a:defRPr sz="6952" b="1"/>
            </a:lvl4pPr>
            <a:lvl5pPr marL="7970370" indent="0">
              <a:buNone/>
              <a:defRPr sz="6952" b="1"/>
            </a:lvl5pPr>
            <a:lvl6pPr marL="9962962" indent="0">
              <a:buNone/>
              <a:defRPr sz="6952" b="1"/>
            </a:lvl6pPr>
            <a:lvl7pPr marL="11955555" indent="0">
              <a:buNone/>
              <a:defRPr sz="6952" b="1"/>
            </a:lvl7pPr>
            <a:lvl8pPr marL="13948148" indent="0">
              <a:buNone/>
              <a:defRPr sz="6952" b="1"/>
            </a:lvl8pPr>
            <a:lvl9pPr marL="15940741" indent="0">
              <a:buNone/>
              <a:defRPr sz="695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60322" y="9134476"/>
            <a:ext cx="22625053" cy="16595409"/>
          </a:xfrm>
        </p:spPr>
        <p:txBody>
          <a:bodyPr/>
          <a:lstStyle>
            <a:lvl1pPr>
              <a:defRPr sz="10475"/>
            </a:lvl1pPr>
            <a:lvl2pPr>
              <a:defRPr sz="8761"/>
            </a:lvl2pPr>
            <a:lvl3pPr>
              <a:defRPr sz="7809"/>
            </a:lvl3pPr>
            <a:lvl4pPr>
              <a:defRPr sz="6952"/>
            </a:lvl4pPr>
            <a:lvl5pPr>
              <a:defRPr sz="6952"/>
            </a:lvl5pPr>
            <a:lvl6pPr>
              <a:defRPr sz="6952"/>
            </a:lvl6pPr>
            <a:lvl7pPr>
              <a:defRPr sz="6952"/>
            </a:lvl7pPr>
            <a:lvl8pPr>
              <a:defRPr sz="6952"/>
            </a:lvl8pPr>
            <a:lvl9pPr>
              <a:defRPr sz="695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012146" y="6447475"/>
            <a:ext cx="22633941" cy="2687001"/>
          </a:xfrm>
        </p:spPr>
        <p:txBody>
          <a:bodyPr anchor="b"/>
          <a:lstStyle>
            <a:lvl1pPr marL="0" indent="0">
              <a:buNone/>
              <a:defRPr sz="10475" b="1"/>
            </a:lvl1pPr>
            <a:lvl2pPr marL="1992592" indent="0">
              <a:buNone/>
              <a:defRPr sz="8761" b="1"/>
            </a:lvl2pPr>
            <a:lvl3pPr marL="3985185" indent="0">
              <a:buNone/>
              <a:defRPr sz="7809" b="1"/>
            </a:lvl3pPr>
            <a:lvl4pPr marL="5977778" indent="0">
              <a:buNone/>
              <a:defRPr sz="6952" b="1"/>
            </a:lvl4pPr>
            <a:lvl5pPr marL="7970370" indent="0">
              <a:buNone/>
              <a:defRPr sz="6952" b="1"/>
            </a:lvl5pPr>
            <a:lvl6pPr marL="9962962" indent="0">
              <a:buNone/>
              <a:defRPr sz="6952" b="1"/>
            </a:lvl6pPr>
            <a:lvl7pPr marL="11955555" indent="0">
              <a:buNone/>
              <a:defRPr sz="6952" b="1"/>
            </a:lvl7pPr>
            <a:lvl8pPr marL="13948148" indent="0">
              <a:buNone/>
              <a:defRPr sz="6952" b="1"/>
            </a:lvl8pPr>
            <a:lvl9pPr marL="15940741" indent="0">
              <a:buNone/>
              <a:defRPr sz="695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012146" y="9134476"/>
            <a:ext cx="22633941" cy="16595409"/>
          </a:xfrm>
        </p:spPr>
        <p:txBody>
          <a:bodyPr/>
          <a:lstStyle>
            <a:lvl1pPr>
              <a:defRPr sz="10475"/>
            </a:lvl1pPr>
            <a:lvl2pPr>
              <a:defRPr sz="8761"/>
            </a:lvl2pPr>
            <a:lvl3pPr>
              <a:defRPr sz="7809"/>
            </a:lvl3pPr>
            <a:lvl4pPr>
              <a:defRPr sz="6952"/>
            </a:lvl4pPr>
            <a:lvl5pPr>
              <a:defRPr sz="6952"/>
            </a:lvl5pPr>
            <a:lvl6pPr>
              <a:defRPr sz="6952"/>
            </a:lvl6pPr>
            <a:lvl7pPr>
              <a:defRPr sz="6952"/>
            </a:lvl7pPr>
            <a:lvl8pPr>
              <a:defRPr sz="6952"/>
            </a:lvl8pPr>
            <a:lvl9pPr>
              <a:defRPr sz="695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44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9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9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7" y="1146812"/>
            <a:ext cx="16846552" cy="4880610"/>
          </a:xfrm>
        </p:spPr>
        <p:txBody>
          <a:bodyPr anchor="b"/>
          <a:lstStyle>
            <a:lvl1pPr algn="l">
              <a:defRPr sz="876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020280" y="1146813"/>
            <a:ext cx="28625800" cy="24583075"/>
          </a:xfrm>
        </p:spPr>
        <p:txBody>
          <a:bodyPr/>
          <a:lstStyle>
            <a:lvl1pPr>
              <a:defRPr sz="13904"/>
            </a:lvl1pPr>
            <a:lvl2pPr>
              <a:defRPr sz="12190"/>
            </a:lvl2pPr>
            <a:lvl3pPr>
              <a:defRPr sz="10475"/>
            </a:lvl3pPr>
            <a:lvl4pPr>
              <a:defRPr sz="8761"/>
            </a:lvl4pPr>
            <a:lvl5pPr>
              <a:defRPr sz="8761"/>
            </a:lvl5pPr>
            <a:lvl6pPr>
              <a:defRPr sz="8761"/>
            </a:lvl6pPr>
            <a:lvl7pPr>
              <a:defRPr sz="8761"/>
            </a:lvl7pPr>
            <a:lvl8pPr>
              <a:defRPr sz="8761"/>
            </a:lvl8pPr>
            <a:lvl9pPr>
              <a:defRPr sz="87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60327" y="6027424"/>
            <a:ext cx="16846552" cy="19702465"/>
          </a:xfrm>
        </p:spPr>
        <p:txBody>
          <a:bodyPr/>
          <a:lstStyle>
            <a:lvl1pPr marL="0" indent="0">
              <a:buNone/>
              <a:defRPr sz="6095"/>
            </a:lvl1pPr>
            <a:lvl2pPr marL="1992592" indent="0">
              <a:buNone/>
              <a:defRPr sz="5238"/>
            </a:lvl2pPr>
            <a:lvl3pPr marL="3985185" indent="0">
              <a:buNone/>
              <a:defRPr sz="4381"/>
            </a:lvl3pPr>
            <a:lvl4pPr marL="5977778" indent="0">
              <a:buNone/>
              <a:defRPr sz="3905"/>
            </a:lvl4pPr>
            <a:lvl5pPr marL="7970370" indent="0">
              <a:buNone/>
              <a:defRPr sz="3905"/>
            </a:lvl5pPr>
            <a:lvl6pPr marL="9962962" indent="0">
              <a:buNone/>
              <a:defRPr sz="3905"/>
            </a:lvl6pPr>
            <a:lvl7pPr marL="11955555" indent="0">
              <a:buNone/>
              <a:defRPr sz="3905"/>
            </a:lvl7pPr>
            <a:lvl8pPr marL="13948148" indent="0">
              <a:buNone/>
              <a:defRPr sz="3905"/>
            </a:lvl8pPr>
            <a:lvl9pPr marL="15940741" indent="0">
              <a:buNone/>
              <a:defRPr sz="390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82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36812" y="20162520"/>
            <a:ext cx="30723840" cy="2380300"/>
          </a:xfrm>
        </p:spPr>
        <p:txBody>
          <a:bodyPr anchor="b"/>
          <a:lstStyle>
            <a:lvl1pPr algn="l">
              <a:defRPr sz="876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13904"/>
            </a:lvl1pPr>
            <a:lvl2pPr marL="1992592" indent="0">
              <a:buNone/>
              <a:defRPr sz="12190"/>
            </a:lvl2pPr>
            <a:lvl3pPr marL="3985185" indent="0">
              <a:buNone/>
              <a:defRPr sz="10475"/>
            </a:lvl3pPr>
            <a:lvl4pPr marL="5977778" indent="0">
              <a:buNone/>
              <a:defRPr sz="8761"/>
            </a:lvl4pPr>
            <a:lvl5pPr marL="7970370" indent="0">
              <a:buNone/>
              <a:defRPr sz="8761"/>
            </a:lvl5pPr>
            <a:lvl6pPr marL="9962962" indent="0">
              <a:buNone/>
              <a:defRPr sz="8761"/>
            </a:lvl6pPr>
            <a:lvl7pPr marL="11955555" indent="0">
              <a:buNone/>
              <a:defRPr sz="8761"/>
            </a:lvl7pPr>
            <a:lvl8pPr marL="13948148" indent="0">
              <a:buNone/>
              <a:defRPr sz="8761"/>
            </a:lvl8pPr>
            <a:lvl9pPr marL="15940741" indent="0">
              <a:buNone/>
              <a:defRPr sz="8761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036812" y="22542820"/>
            <a:ext cx="30723840" cy="3380420"/>
          </a:xfrm>
        </p:spPr>
        <p:txBody>
          <a:bodyPr/>
          <a:lstStyle>
            <a:lvl1pPr marL="0" indent="0">
              <a:buNone/>
              <a:defRPr sz="6095"/>
            </a:lvl1pPr>
            <a:lvl2pPr marL="1992592" indent="0">
              <a:buNone/>
              <a:defRPr sz="5238"/>
            </a:lvl2pPr>
            <a:lvl3pPr marL="3985185" indent="0">
              <a:buNone/>
              <a:defRPr sz="4381"/>
            </a:lvl3pPr>
            <a:lvl4pPr marL="5977778" indent="0">
              <a:buNone/>
              <a:defRPr sz="3905"/>
            </a:lvl4pPr>
            <a:lvl5pPr marL="7970370" indent="0">
              <a:buNone/>
              <a:defRPr sz="3905"/>
            </a:lvl5pPr>
            <a:lvl6pPr marL="9962962" indent="0">
              <a:buNone/>
              <a:defRPr sz="3905"/>
            </a:lvl6pPr>
            <a:lvl7pPr marL="11955555" indent="0">
              <a:buNone/>
              <a:defRPr sz="3905"/>
            </a:lvl7pPr>
            <a:lvl8pPr marL="13948148" indent="0">
              <a:buNone/>
              <a:defRPr sz="3905"/>
            </a:lvl8pPr>
            <a:lvl9pPr marL="15940741" indent="0">
              <a:buNone/>
              <a:defRPr sz="390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03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60321" y="1153480"/>
            <a:ext cx="46085760" cy="4800600"/>
          </a:xfrm>
          <a:prstGeom prst="rect">
            <a:avLst/>
          </a:prstGeom>
        </p:spPr>
        <p:txBody>
          <a:bodyPr vert="horz" lIns="418466" tIns="209233" rIns="418466" bIns="2092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60321" y="6720843"/>
            <a:ext cx="46085760" cy="19009045"/>
          </a:xfrm>
          <a:prstGeom prst="rect">
            <a:avLst/>
          </a:prstGeom>
        </p:spPr>
        <p:txBody>
          <a:bodyPr vert="horz" lIns="418466" tIns="209233" rIns="418466" bIns="2092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60320" y="26696674"/>
            <a:ext cx="119481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l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D05B-C2EF-4E28-A3D8-F4C1A0513385}" type="datetimeFigureOut">
              <a:rPr lang="zh-TW" altLang="en-US" smtClean="0"/>
              <a:t>2023/05/28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495521" y="26696674"/>
            <a:ext cx="162153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ctr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697922" y="26696674"/>
            <a:ext cx="11948160" cy="1533525"/>
          </a:xfrm>
          <a:prstGeom prst="rect">
            <a:avLst/>
          </a:prstGeom>
        </p:spPr>
        <p:txBody>
          <a:bodyPr vert="horz" lIns="418466" tIns="209233" rIns="418466" bIns="209233" rtlCol="0" anchor="ctr"/>
          <a:lstStyle>
            <a:lvl1pPr algn="r">
              <a:defRPr sz="5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0314-8EE7-478D-954B-3101D9AA80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1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5185" rtl="0" eaLnBrk="1" latinLnBrk="0" hangingPunct="1">
        <a:spcBef>
          <a:spcPct val="0"/>
        </a:spcBef>
        <a:buNone/>
        <a:defRPr sz="191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444" indent="-1494444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4" kern="1200">
          <a:solidFill>
            <a:schemeClr val="tx1"/>
          </a:solidFill>
          <a:latin typeface="+mn-lt"/>
          <a:ea typeface="+mn-ea"/>
          <a:cs typeface="+mn-cs"/>
        </a:defRPr>
      </a:lvl1pPr>
      <a:lvl2pPr marL="3237963" indent="-1245371" algn="l" defTabSz="39851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0" kern="1200">
          <a:solidFill>
            <a:schemeClr val="tx1"/>
          </a:solidFill>
          <a:latin typeface="+mn-lt"/>
          <a:ea typeface="+mn-ea"/>
          <a:cs typeface="+mn-cs"/>
        </a:defRPr>
      </a:lvl2pPr>
      <a:lvl3pPr marL="4981482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75" kern="1200">
          <a:solidFill>
            <a:schemeClr val="tx1"/>
          </a:solidFill>
          <a:latin typeface="+mn-lt"/>
          <a:ea typeface="+mn-ea"/>
          <a:cs typeface="+mn-cs"/>
        </a:defRPr>
      </a:lvl3pPr>
      <a:lvl4pPr marL="6974074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–"/>
        <a:defRPr sz="8761" kern="1200">
          <a:solidFill>
            <a:schemeClr val="tx1"/>
          </a:solidFill>
          <a:latin typeface="+mn-lt"/>
          <a:ea typeface="+mn-ea"/>
          <a:cs typeface="+mn-cs"/>
        </a:defRPr>
      </a:lvl4pPr>
      <a:lvl5pPr marL="8966666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»"/>
        <a:defRPr sz="8761" kern="1200">
          <a:solidFill>
            <a:schemeClr val="tx1"/>
          </a:solidFill>
          <a:latin typeface="+mn-lt"/>
          <a:ea typeface="+mn-ea"/>
          <a:cs typeface="+mn-cs"/>
        </a:defRPr>
      </a:lvl5pPr>
      <a:lvl6pPr marL="10959258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6pPr>
      <a:lvl7pPr marL="12951852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7pPr>
      <a:lvl8pPr marL="14944445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8pPr>
      <a:lvl9pPr marL="16937037" indent="-996296" algn="l" defTabSz="3985185" rtl="0" eaLnBrk="1" latinLnBrk="0" hangingPunct="1">
        <a:spcBef>
          <a:spcPct val="20000"/>
        </a:spcBef>
        <a:buFont typeface="Arial" panose="020B0604020202020204" pitchFamily="34" charset="0"/>
        <a:buChar char="•"/>
        <a:defRPr sz="87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1pPr>
      <a:lvl2pPr marL="1992592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2pPr>
      <a:lvl3pPr marL="3985185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3pPr>
      <a:lvl4pPr marL="5977778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4pPr>
      <a:lvl5pPr marL="7970370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5pPr>
      <a:lvl6pPr marL="9962962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6pPr>
      <a:lvl7pPr marL="11955555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7pPr>
      <a:lvl8pPr marL="13948148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8pPr>
      <a:lvl9pPr marL="15940741" algn="l" defTabSz="3985185" rtl="0" eaLnBrk="1" latinLnBrk="0" hangingPunct="1">
        <a:defRPr sz="78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字方塊 51"/>
          <p:cNvSpPr txBox="1"/>
          <p:nvPr/>
        </p:nvSpPr>
        <p:spPr>
          <a:xfrm>
            <a:off x="7601200" y="400177"/>
            <a:ext cx="36563937" cy="185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53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國立東華大學師資培育中心 </a:t>
            </a:r>
            <a:r>
              <a:rPr lang="zh-TW" altLang="en-US" sz="11530" dirty="0">
                <a:solidFill>
                  <a:srgbClr val="00206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中等教育學程</a:t>
            </a:r>
            <a:r>
              <a:rPr lang="zh-TW" altLang="en-US" sz="1153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課程地圖 </a:t>
            </a:r>
          </a:p>
        </p:txBody>
      </p:sp>
      <p:graphicFrame>
        <p:nvGraphicFramePr>
          <p:cNvPr id="60" name="表格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99349"/>
              </p:ext>
            </p:extLst>
          </p:nvPr>
        </p:nvGraphicFramePr>
        <p:xfrm>
          <a:off x="25471365" y="2592488"/>
          <a:ext cx="2057057" cy="1091514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915143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10000" u="none" strike="noStrike" kern="1200" dirty="0">
                          <a:solidFill>
                            <a:schemeClr val="dk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選修課程</a:t>
                      </a:r>
                    </a:p>
                  </a:txBody>
                  <a:tcPr marL="18142" marR="18142" marT="18142" marB="0" vert="eaVert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75834"/>
              </p:ext>
            </p:extLst>
          </p:nvPr>
        </p:nvGraphicFramePr>
        <p:xfrm>
          <a:off x="7493364" y="3456289"/>
          <a:ext cx="14077388" cy="5819387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4077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57831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必修至少</a:t>
                      </a:r>
                      <a:r>
                        <a:rPr lang="en-US" altLang="zh-TW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2</a:t>
                      </a:r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門，</a:t>
                      </a:r>
                      <a:r>
                        <a:rPr lang="en-US" altLang="zh-TW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4</a:t>
                      </a:r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0389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教育政策與學校實務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0389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教育哲學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0389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教育社會學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0389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學習心理學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31412"/>
              </p:ext>
            </p:extLst>
          </p:nvPr>
        </p:nvGraphicFramePr>
        <p:xfrm>
          <a:off x="4664634" y="2554776"/>
          <a:ext cx="2057057" cy="79368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36865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0" dirty="0"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教育基礎課程</a:t>
                      </a:r>
                      <a:endParaRPr lang="en-US" altLang="zh-TW" sz="10000" u="none" strike="noStrike" kern="1200" spc="300" dirty="0">
                        <a:solidFill>
                          <a:schemeClr val="dk1"/>
                        </a:solidFill>
                        <a:effectLst/>
                        <a:latin typeface="芫荽 0.94" pitchFamily="2" charset="-120"/>
                        <a:ea typeface="芫荽 0.94" pitchFamily="2" charset="-120"/>
                        <a:cs typeface="芫荽 0.94" pitchFamily="2" charset="-120"/>
                      </a:endParaRPr>
                    </a:p>
                  </a:txBody>
                  <a:tcPr marL="18142" marR="18142" marT="18142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93515"/>
              </p:ext>
            </p:extLst>
          </p:nvPr>
        </p:nvGraphicFramePr>
        <p:xfrm>
          <a:off x="7493364" y="11187904"/>
          <a:ext cx="14077388" cy="7606384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4077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81232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必修至少</a:t>
                      </a:r>
                      <a:r>
                        <a:rPr lang="en-US" altLang="zh-TW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4</a:t>
                      </a:r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門，</a:t>
                      </a:r>
                      <a:r>
                        <a:rPr lang="en-US" altLang="zh-TW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8</a:t>
                      </a:r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班級經營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輔導原理與實務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課程發展與設計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學習評量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學習科技與運用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04192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教學原理與設計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7972"/>
              </p:ext>
            </p:extLst>
          </p:nvPr>
        </p:nvGraphicFramePr>
        <p:xfrm>
          <a:off x="28437752" y="2448472"/>
          <a:ext cx="14657813" cy="10915143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4657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80889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選修科目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rgbClr val="660066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生涯規劃與適性輔導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</a:t>
                      </a:r>
                      <a:r>
                        <a:rPr lang="zh-TW" altLang="en-US" sz="61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教育議題專題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7975586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青少年心理學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人際關係與溝通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終身學習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特殊教育導論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/3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學習扶助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差異化教學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0380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環境教育與戶外教學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91992"/>
              </p:ext>
            </p:extLst>
          </p:nvPr>
        </p:nvGraphicFramePr>
        <p:xfrm>
          <a:off x="4726780" y="19854765"/>
          <a:ext cx="2057057" cy="855846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558461">
                <a:tc>
                  <a:txBody>
                    <a:bodyPr/>
                    <a:lstStyle/>
                    <a:p>
                      <a:pPr marL="0" marR="0" lvl="0" indent="0" algn="ctr" defTabSz="20861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300" u="none" strike="noStrike" kern="1200" spc="300" dirty="0">
                          <a:solidFill>
                            <a:schemeClr val="dk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教育實踐課程</a:t>
                      </a:r>
                    </a:p>
                  </a:txBody>
                  <a:tcPr marL="18142" marR="18142" marT="18142" marB="0" vert="eaVert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22501"/>
              </p:ext>
            </p:extLst>
          </p:nvPr>
        </p:nvGraphicFramePr>
        <p:xfrm>
          <a:off x="7475687" y="20014170"/>
          <a:ext cx="14095065" cy="7565094"/>
        </p:xfrm>
        <a:graphic>
          <a:graphicData uri="http://schemas.openxmlformats.org/drawingml/2006/table">
            <a:tbl>
              <a:tblPr>
                <a:solidFill>
                  <a:srgbClr val="CC99FF"/>
                </a:solidFill>
                <a:tableStyleId>{5C22544A-7EE6-4342-B048-85BDC9FD1C3A}</a:tableStyleId>
              </a:tblPr>
              <a:tblGrid>
                <a:gridCol w="14095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8527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必修至少</a:t>
                      </a:r>
                      <a:r>
                        <a:rPr lang="en-US" altLang="zh-TW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10</a:t>
                      </a:r>
                      <a:r>
                        <a:rPr lang="zh-TW" altLang="en-US" sz="5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  <a:endParaRPr lang="en-US" altLang="zh-TW" sz="5300" b="1" i="0" u="none" strike="noStrike" kern="1200" dirty="0">
                        <a:solidFill>
                          <a:schemeClr val="tx1"/>
                        </a:solidFill>
                        <a:effectLst/>
                        <a:latin typeface="芫荽 0.94" pitchFamily="2" charset="-120"/>
                        <a:ea typeface="芫荽 0.94" pitchFamily="2" charset="-120"/>
                        <a:cs typeface="芫荽 0.94" pitchFamily="2" charset="-120"/>
                      </a:endParaRPr>
                    </a:p>
                  </a:txBody>
                  <a:tcPr marL="18142" marR="18142" marT="18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中等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領域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專長</a:t>
                      </a:r>
                      <a:r>
                        <a:rPr lang="zh-TW" altLang="en-US" sz="6100" b="0" i="0" u="none" strike="noStrike" kern="1200" dirty="0">
                          <a:solidFill>
                            <a:srgbClr val="800000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教材教法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</a:t>
                      </a:r>
                      <a:r>
                        <a:rPr lang="zh-TW" altLang="en-US" sz="61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096879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中等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領域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OO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專長</a:t>
                      </a:r>
                      <a:r>
                        <a:rPr lang="zh-TW" altLang="en-US" sz="6100" b="0" i="0" u="none" strike="noStrike" kern="1200" dirty="0">
                          <a:solidFill>
                            <a:srgbClr val="800000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教學實習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</a:t>
                      </a:r>
                      <a:r>
                        <a:rPr lang="zh-TW" altLang="en-US" sz="61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必選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189332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教育服務理念與實踐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8228859"/>
                  </a:ext>
                </a:extLst>
              </a:tr>
              <a:tr h="1060700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教育見習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821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環境教育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8216">
                <a:tc>
                  <a:txBody>
                    <a:bodyPr/>
                    <a:lstStyle/>
                    <a:p>
                      <a:pPr marL="0" marR="0" lvl="0" indent="0" algn="ctr" defTabSz="41846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教師專業發展與教學實踐</a:t>
                      </a:r>
                      <a:r>
                        <a:rPr lang="en-US" altLang="zh-TW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/2</a:t>
                      </a:r>
                      <a:r>
                        <a:rPr lang="zh-TW" altLang="en-US" sz="6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學分</a:t>
                      </a:r>
                    </a:p>
                  </a:txBody>
                  <a:tcPr marL="43543" marR="43543" marT="43543" marB="435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4911222"/>
                  </a:ext>
                </a:extLst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23082920" y="15671227"/>
            <a:ext cx="26498944" cy="1231875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70813" indent="-870813">
              <a:spcBef>
                <a:spcPts val="1143"/>
              </a:spcBef>
              <a:spcAft>
                <a:spcPts val="1143"/>
              </a:spcAft>
              <a:buFont typeface="+mj-ea"/>
              <a:buAutoNum type="ea1ChtPeriod"/>
            </a:pP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中等學校教師師資職前教育課程教育專業課程科目，應修至少 </a:t>
            </a:r>
            <a:r>
              <a:rPr lang="en-US" altLang="zh-TW" sz="5600" b="1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28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學分，其中：</a:t>
            </a:r>
          </a:p>
          <a:p>
            <a:pPr marL="1992592"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1.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教育</a:t>
            </a:r>
            <a:r>
              <a:rPr lang="zh-TW" altLang="en-US" sz="5600" dirty="0">
                <a:solidFill>
                  <a:schemeClr val="accent6">
                    <a:lumMod val="75000"/>
                  </a:schemeClr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基礎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課程，必修至少選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2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門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學分。 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 marL="1992592"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2.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教育</a:t>
            </a:r>
            <a:r>
              <a:rPr lang="zh-TW" altLang="en-US" sz="5600" dirty="0">
                <a:solidFill>
                  <a:srgbClr val="0070C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方法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課程，必修至少選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門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8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 marL="1992592"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3.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教育</a:t>
            </a:r>
            <a:r>
              <a:rPr lang="zh-TW" altLang="en-US" sz="5600" dirty="0">
                <a:solidFill>
                  <a:schemeClr val="accent3">
                    <a:lumMod val="50000"/>
                  </a:schemeClr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實踐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課程，除教材教法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/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教學實習必選外，另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門至少選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3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門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6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學分，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/>
            </a:r>
            <a:b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</a:b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   總計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10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 marL="1992592"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選修課程，其中</a:t>
            </a:r>
            <a:r>
              <a:rPr lang="zh-TW" altLang="en-US" sz="5600" dirty="0">
                <a:solidFill>
                  <a:srgbClr val="660066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生涯規劃與適性輔導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為必選。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 marL="1992592" lvl="1">
              <a:spcBef>
                <a:spcPts val="600"/>
              </a:spcBef>
              <a:spcAft>
                <a:spcPts val="600"/>
              </a:spcAft>
            </a:pP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5.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其餘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學分自由選修，教育</a:t>
            </a:r>
            <a:r>
              <a:rPr lang="zh-TW" altLang="en-US" sz="5600" dirty="0">
                <a:solidFill>
                  <a:schemeClr val="accent6">
                    <a:lumMod val="75000"/>
                  </a:schemeClr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基礎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、</a:t>
            </a:r>
            <a:r>
              <a:rPr lang="zh-TW" altLang="en-US" sz="5600" dirty="0">
                <a:solidFill>
                  <a:srgbClr val="0070C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方法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、</a:t>
            </a:r>
            <a:r>
              <a:rPr lang="zh-TW" altLang="en-US" sz="5600" dirty="0">
                <a:solidFill>
                  <a:schemeClr val="accent3">
                    <a:lumMod val="50000"/>
                  </a:schemeClr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實踐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課程多修可列入選修學分。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>
              <a:spcBef>
                <a:spcPts val="1800"/>
              </a:spcBef>
              <a:spcAft>
                <a:spcPts val="1143"/>
              </a:spcAft>
            </a:pP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二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修畢教育</a:t>
            </a:r>
            <a:r>
              <a:rPr lang="zh-TW" altLang="en-US" sz="5600" dirty="0">
                <a:solidFill>
                  <a:schemeClr val="accent6">
                    <a:lumMod val="75000"/>
                  </a:schemeClr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基礎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必修課程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學分及教育</a:t>
            </a:r>
            <a:r>
              <a:rPr lang="zh-TW" altLang="en-US" sz="5600" dirty="0">
                <a:solidFill>
                  <a:srgbClr val="0070C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方法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必修課程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4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學分，共計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8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學分後，才能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/>
            </a:r>
            <a:b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</a:b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    修習「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教材教法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」與「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教學實習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」課程。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>
              <a:spcBef>
                <a:spcPts val="1800"/>
              </a:spcBef>
              <a:spcAft>
                <a:spcPts val="1143"/>
              </a:spcAft>
            </a:pP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三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修畢「分領域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/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分科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教材教法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」方可修習「分領域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/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分科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教學實習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」，且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教材教法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/>
            </a:r>
            <a:b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</a:b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    及</a:t>
            </a:r>
            <a:r>
              <a:rPr lang="zh-TW" altLang="en-US" sz="5600" dirty="0">
                <a:solidFill>
                  <a:srgbClr val="800000"/>
                </a:solidFill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教學實習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課程為總結性評量，</a:t>
            </a:r>
            <a:r>
              <a:rPr lang="zh-TW" altLang="en-US" sz="5600" u="sng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應於畢業前之最後一個修業年限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才可修習。</a:t>
            </a:r>
            <a:endParaRPr lang="en-US" altLang="zh-TW" sz="56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  <a:p>
            <a:pPr>
              <a:spcBef>
                <a:spcPts val="1800"/>
              </a:spcBef>
              <a:spcAft>
                <a:spcPts val="1143"/>
              </a:spcAft>
            </a:pP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四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.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本表自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112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學年度起實施，</a:t>
            </a:r>
            <a:r>
              <a:rPr lang="en-US" altLang="zh-TW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111</a:t>
            </a:r>
            <a:r>
              <a:rPr lang="zh-TW" altLang="en-US" sz="56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學年度（含）以前師資生得適用之。</a:t>
            </a:r>
          </a:p>
        </p:txBody>
      </p:sp>
      <p:sp>
        <p:nvSpPr>
          <p:cNvPr id="67" name="矩形 66"/>
          <p:cNvSpPr/>
          <p:nvPr/>
        </p:nvSpPr>
        <p:spPr>
          <a:xfrm>
            <a:off x="32227936" y="13904986"/>
            <a:ext cx="114851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500" dirty="0">
                <a:latin typeface="芫荽 0.94" pitchFamily="2" charset="-120"/>
                <a:ea typeface="芫荽 0.94" pitchFamily="2" charset="-120"/>
                <a:cs typeface="芫荽 0.94" pitchFamily="2" charset="-120"/>
              </a:rPr>
              <a:t>相關重要規定與說明</a:t>
            </a:r>
            <a:endParaRPr lang="en-US" altLang="zh-TW" sz="8500" dirty="0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</p:txBody>
      </p:sp>
      <p:sp>
        <p:nvSpPr>
          <p:cNvPr id="3" name="AutoShape 2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279963" y="-137585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</p:txBody>
      </p:sp>
      <p:sp>
        <p:nvSpPr>
          <p:cNvPr id="4" name="AutoShape 4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425107" y="7560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</p:txBody>
      </p:sp>
      <p:sp>
        <p:nvSpPr>
          <p:cNvPr id="5" name="AutoShape 6" descr="ãlogo site:ndhu.edu.twãçåçæå°çµæ"/>
          <p:cNvSpPr>
            <a:spLocks noChangeAspect="1" noChangeArrowheads="1"/>
          </p:cNvSpPr>
          <p:nvPr/>
        </p:nvSpPr>
        <p:spPr bwMode="auto">
          <a:xfrm>
            <a:off x="5570251" y="152704"/>
            <a:ext cx="290289" cy="29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087" tIns="43543" rIns="87087" bIns="43543" numCol="1" anchor="t" anchorCtr="0" compatLnSpc="1">
            <a:prstTxWarp prst="textNoShape">
              <a:avLst/>
            </a:prstTxWarp>
          </a:bodyPr>
          <a:lstStyle/>
          <a:p>
            <a:endParaRPr lang="zh-TW" altLang="en-US" sz="7809">
              <a:latin typeface="芫荽 0.94" pitchFamily="2" charset="-120"/>
              <a:ea typeface="芫荽 0.94" pitchFamily="2" charset="-120"/>
              <a:cs typeface="芫荽 0.94" pitchFamily="2" charset="-120"/>
            </a:endParaRPr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xmlns="" id="{1A239B53-1C36-4C9D-9988-E89E52B7C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14763"/>
              </p:ext>
            </p:extLst>
          </p:nvPr>
        </p:nvGraphicFramePr>
        <p:xfrm>
          <a:off x="4631928" y="11116628"/>
          <a:ext cx="2057057" cy="793686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57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36865">
                <a:tc>
                  <a:txBody>
                    <a:bodyPr/>
                    <a:lstStyle/>
                    <a:p>
                      <a:pPr marL="0" algn="ctr" defTabSz="2086149" rtl="0" eaLnBrk="1" fontAlgn="ctr" latinLnBrk="0" hangingPunct="1"/>
                      <a:r>
                        <a:rPr lang="zh-TW" altLang="en-US" sz="10300" u="none" strike="noStrike" kern="1200" dirty="0">
                          <a:solidFill>
                            <a:schemeClr val="dk1"/>
                          </a:solidFill>
                          <a:effectLst/>
                          <a:latin typeface="芫荽 0.94" pitchFamily="2" charset="-120"/>
                          <a:ea typeface="芫荽 0.94" pitchFamily="2" charset="-120"/>
                          <a:cs typeface="芫荽 0.94" pitchFamily="2" charset="-120"/>
                        </a:rPr>
                        <a:t>教育方法課程</a:t>
                      </a:r>
                    </a:p>
                  </a:txBody>
                  <a:tcPr marL="18142" marR="18142" marT="18142" marB="0" vert="eaVert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12699</TotalTime>
  <Words>293</Words>
  <Application>Microsoft Office PowerPoint</Application>
  <PresentationFormat>自訂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芫荽 0.94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Microsoft 帳戶</cp:lastModifiedBy>
  <cp:revision>115</cp:revision>
  <dcterms:created xsi:type="dcterms:W3CDTF">2018-12-28T03:24:12Z</dcterms:created>
  <dcterms:modified xsi:type="dcterms:W3CDTF">2023-05-28T08:06:26Z</dcterms:modified>
</cp:coreProperties>
</file>