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9" r:id="rId2"/>
    <p:sldId id="260" r:id="rId3"/>
  </p:sldIdLst>
  <p:sldSz cx="51206400" cy="28803600"/>
  <p:notesSz cx="6858000" cy="9144000"/>
  <p:defaultTextStyle>
    <a:defPPr>
      <a:defRPr lang="zh-TW"/>
    </a:defPPr>
    <a:lvl1pPr marL="0" algn="l" defTabSz="4184660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1pPr>
    <a:lvl2pPr marL="2092330" algn="l" defTabSz="4184660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2pPr>
    <a:lvl3pPr marL="4184660" algn="l" defTabSz="4184660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3pPr>
    <a:lvl4pPr marL="6276990" algn="l" defTabSz="4184660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4pPr>
    <a:lvl5pPr marL="8369320" algn="l" defTabSz="4184660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5pPr>
    <a:lvl6pPr marL="10461650" algn="l" defTabSz="4184660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6pPr>
    <a:lvl7pPr marL="12553980" algn="l" defTabSz="4184660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7pPr>
    <a:lvl8pPr marL="14646311" algn="l" defTabSz="4184660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8pPr>
    <a:lvl9pPr marL="16738641" algn="l" defTabSz="4184660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072" userDrawn="1">
          <p15:clr>
            <a:srgbClr val="A4A3A4"/>
          </p15:clr>
        </p15:guide>
        <p15:guide id="2" pos="1612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  <a:srgbClr val="CCCCFF"/>
    <a:srgbClr val="00CC00"/>
    <a:srgbClr val="660033"/>
    <a:srgbClr val="800000"/>
    <a:srgbClr val="6666FF"/>
    <a:srgbClr val="FF9900"/>
    <a:srgbClr val="00CC66"/>
    <a:srgbClr val="0000CC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中度样式 4 - 强调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E8B1032C-EA38-4F05-BA0D-38AFFFC7BED3}" styleName="浅色样式 3 - 强调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B344D84-9AFB-497E-A393-DC336BA19D2E}" styleName="中度样式 3 - 强调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269D01E-BC32-4049-B463-5C60D7B0CCD2}" styleName="主题样式 2 - 强调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DCAF9ED-07DC-4A11-8D7F-57B35C25682E}" styleName="中度样式 1 - 强调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85BE263C-DBD7-4A20-BB59-AAB30ACAA65A}" styleName="中度样式 3 - 强调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583" autoAdjust="0"/>
    <p:restoredTop sz="94381" autoAdjust="0"/>
  </p:normalViewPr>
  <p:slideViewPr>
    <p:cSldViewPr>
      <p:cViewPr varScale="1">
        <p:scale>
          <a:sx n="24" d="100"/>
          <a:sy n="24" d="100"/>
        </p:scale>
        <p:origin x="298" y="14"/>
      </p:cViewPr>
      <p:guideLst>
        <p:guide orient="horz" pos="9072"/>
        <p:guide pos="1612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A27E92-AC5F-45B4-AA10-311F5DE7D5CA}" type="datetimeFigureOut">
              <a:rPr lang="zh-TW" altLang="en-US" smtClean="0"/>
              <a:t>2024/02/19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0B3379-D2A1-489E-B00E-D685ADC96A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178077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184660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1pPr>
    <a:lvl2pPr marL="2092330" algn="l" defTabSz="4184660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2pPr>
    <a:lvl3pPr marL="4184660" algn="l" defTabSz="4184660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3pPr>
    <a:lvl4pPr marL="6276990" algn="l" defTabSz="4184660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4pPr>
    <a:lvl5pPr marL="8369320" algn="l" defTabSz="4184660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5pPr>
    <a:lvl6pPr marL="10461650" algn="l" defTabSz="4184660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6pPr>
    <a:lvl7pPr marL="12553980" algn="l" defTabSz="4184660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7pPr>
    <a:lvl8pPr marL="14646311" algn="l" defTabSz="4184660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8pPr>
    <a:lvl9pPr marL="16738641" algn="l" defTabSz="4184660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0B3379-D2A1-489E-B00E-D685ADC96A82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99236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3840482" y="8947789"/>
            <a:ext cx="43525441" cy="617410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7680961" y="16322040"/>
            <a:ext cx="35844480" cy="73609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9925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9851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9777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79703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99629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19555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39481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59407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1D05B-C2EF-4E28-A3D8-F4C1A0513385}" type="datetimeFigureOut">
              <a:rPr lang="zh-TW" altLang="en-US" smtClean="0"/>
              <a:t>2024/02/19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80314-8EE7-478D-954B-3101D9AA80A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62827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1D05B-C2EF-4E28-A3D8-F4C1A0513385}" type="datetimeFigureOut">
              <a:rPr lang="zh-TW" altLang="en-US" smtClean="0"/>
              <a:t>2024/02/19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80314-8EE7-478D-954B-3101D9AA80A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20130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122788685" y="7227573"/>
            <a:ext cx="38102541" cy="15405925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472174" y="7227573"/>
            <a:ext cx="113463068" cy="15405925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1D05B-C2EF-4E28-A3D8-F4C1A0513385}" type="datetimeFigureOut">
              <a:rPr lang="zh-TW" altLang="en-US" smtClean="0"/>
              <a:t>2024/02/19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80314-8EE7-478D-954B-3101D9AA80A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15341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1D05B-C2EF-4E28-A3D8-F4C1A0513385}" type="datetimeFigureOut">
              <a:rPr lang="zh-TW" altLang="en-US" smtClean="0"/>
              <a:t>2024/02/19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80314-8EE7-478D-954B-3101D9AA80A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78989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044954" y="18508984"/>
            <a:ext cx="43525441" cy="5720715"/>
          </a:xfrm>
        </p:spPr>
        <p:txBody>
          <a:bodyPr anchor="t"/>
          <a:lstStyle>
            <a:lvl1pPr algn="l">
              <a:defRPr sz="17428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044954" y="12208198"/>
            <a:ext cx="43525441" cy="6300785"/>
          </a:xfrm>
        </p:spPr>
        <p:txBody>
          <a:bodyPr anchor="b"/>
          <a:lstStyle>
            <a:lvl1pPr marL="0" indent="0">
              <a:buNone/>
              <a:defRPr sz="8761">
                <a:solidFill>
                  <a:schemeClr val="tx1">
                    <a:tint val="75000"/>
                  </a:schemeClr>
                </a:solidFill>
              </a:defRPr>
            </a:lvl1pPr>
            <a:lvl2pPr marL="1992592" indent="0">
              <a:buNone/>
              <a:defRPr sz="7809">
                <a:solidFill>
                  <a:schemeClr val="tx1">
                    <a:tint val="75000"/>
                  </a:schemeClr>
                </a:solidFill>
              </a:defRPr>
            </a:lvl2pPr>
            <a:lvl3pPr marL="3985185" indent="0">
              <a:buNone/>
              <a:defRPr sz="6952">
                <a:solidFill>
                  <a:schemeClr val="tx1">
                    <a:tint val="75000"/>
                  </a:schemeClr>
                </a:solidFill>
              </a:defRPr>
            </a:lvl3pPr>
            <a:lvl4pPr marL="5977778" indent="0">
              <a:buNone/>
              <a:defRPr sz="6095">
                <a:solidFill>
                  <a:schemeClr val="tx1">
                    <a:tint val="75000"/>
                  </a:schemeClr>
                </a:solidFill>
              </a:defRPr>
            </a:lvl4pPr>
            <a:lvl5pPr marL="7970370" indent="0">
              <a:buNone/>
              <a:defRPr sz="6095">
                <a:solidFill>
                  <a:schemeClr val="tx1">
                    <a:tint val="75000"/>
                  </a:schemeClr>
                </a:solidFill>
              </a:defRPr>
            </a:lvl5pPr>
            <a:lvl6pPr marL="9962962" indent="0">
              <a:buNone/>
              <a:defRPr sz="6095">
                <a:solidFill>
                  <a:schemeClr val="tx1">
                    <a:tint val="75000"/>
                  </a:schemeClr>
                </a:solidFill>
              </a:defRPr>
            </a:lvl6pPr>
            <a:lvl7pPr marL="11955555" indent="0">
              <a:buNone/>
              <a:defRPr sz="6095">
                <a:solidFill>
                  <a:schemeClr val="tx1">
                    <a:tint val="75000"/>
                  </a:schemeClr>
                </a:solidFill>
              </a:defRPr>
            </a:lvl7pPr>
            <a:lvl8pPr marL="13948148" indent="0">
              <a:buNone/>
              <a:defRPr sz="6095">
                <a:solidFill>
                  <a:schemeClr val="tx1">
                    <a:tint val="75000"/>
                  </a:schemeClr>
                </a:solidFill>
              </a:defRPr>
            </a:lvl8pPr>
            <a:lvl9pPr marL="15940741" indent="0">
              <a:buNone/>
              <a:defRPr sz="609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1D05B-C2EF-4E28-A3D8-F4C1A0513385}" type="datetimeFigureOut">
              <a:rPr lang="zh-TW" altLang="en-US" smtClean="0"/>
              <a:t>2024/02/19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80314-8EE7-478D-954B-3101D9AA80A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18312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472173" y="42131935"/>
            <a:ext cx="75778361" cy="119154890"/>
          </a:xfrm>
        </p:spPr>
        <p:txBody>
          <a:bodyPr/>
          <a:lstStyle>
            <a:lvl1pPr>
              <a:defRPr sz="12190"/>
            </a:lvl1pPr>
            <a:lvl2pPr>
              <a:defRPr sz="10475"/>
            </a:lvl2pPr>
            <a:lvl3pPr>
              <a:defRPr sz="8761"/>
            </a:lvl3pPr>
            <a:lvl4pPr>
              <a:defRPr sz="7809"/>
            </a:lvl4pPr>
            <a:lvl5pPr>
              <a:defRPr sz="7809"/>
            </a:lvl5pPr>
            <a:lvl6pPr>
              <a:defRPr sz="7809"/>
            </a:lvl6pPr>
            <a:lvl7pPr>
              <a:defRPr sz="7809"/>
            </a:lvl7pPr>
            <a:lvl8pPr>
              <a:defRPr sz="7809"/>
            </a:lvl8pPr>
            <a:lvl9pPr>
              <a:defRPr sz="7809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5103976" y="42131935"/>
            <a:ext cx="75787248" cy="119154890"/>
          </a:xfrm>
        </p:spPr>
        <p:txBody>
          <a:bodyPr/>
          <a:lstStyle>
            <a:lvl1pPr>
              <a:defRPr sz="12190"/>
            </a:lvl1pPr>
            <a:lvl2pPr>
              <a:defRPr sz="10475"/>
            </a:lvl2pPr>
            <a:lvl3pPr>
              <a:defRPr sz="8761"/>
            </a:lvl3pPr>
            <a:lvl4pPr>
              <a:defRPr sz="7809"/>
            </a:lvl4pPr>
            <a:lvl5pPr>
              <a:defRPr sz="7809"/>
            </a:lvl5pPr>
            <a:lvl6pPr>
              <a:defRPr sz="7809"/>
            </a:lvl6pPr>
            <a:lvl7pPr>
              <a:defRPr sz="7809"/>
            </a:lvl7pPr>
            <a:lvl8pPr>
              <a:defRPr sz="7809"/>
            </a:lvl8pPr>
            <a:lvl9pPr>
              <a:defRPr sz="7809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1D05B-C2EF-4E28-A3D8-F4C1A0513385}" type="datetimeFigureOut">
              <a:rPr lang="zh-TW" altLang="en-US" smtClean="0"/>
              <a:t>2024/02/19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80314-8EE7-478D-954B-3101D9AA80A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41350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60321" y="1153480"/>
            <a:ext cx="46085760" cy="48006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560322" y="6447475"/>
            <a:ext cx="22625053" cy="2687001"/>
          </a:xfrm>
        </p:spPr>
        <p:txBody>
          <a:bodyPr anchor="b"/>
          <a:lstStyle>
            <a:lvl1pPr marL="0" indent="0">
              <a:buNone/>
              <a:defRPr sz="10475" b="1"/>
            </a:lvl1pPr>
            <a:lvl2pPr marL="1992592" indent="0">
              <a:buNone/>
              <a:defRPr sz="8761" b="1"/>
            </a:lvl2pPr>
            <a:lvl3pPr marL="3985185" indent="0">
              <a:buNone/>
              <a:defRPr sz="7809" b="1"/>
            </a:lvl3pPr>
            <a:lvl4pPr marL="5977778" indent="0">
              <a:buNone/>
              <a:defRPr sz="6952" b="1"/>
            </a:lvl4pPr>
            <a:lvl5pPr marL="7970370" indent="0">
              <a:buNone/>
              <a:defRPr sz="6952" b="1"/>
            </a:lvl5pPr>
            <a:lvl6pPr marL="9962962" indent="0">
              <a:buNone/>
              <a:defRPr sz="6952" b="1"/>
            </a:lvl6pPr>
            <a:lvl7pPr marL="11955555" indent="0">
              <a:buNone/>
              <a:defRPr sz="6952" b="1"/>
            </a:lvl7pPr>
            <a:lvl8pPr marL="13948148" indent="0">
              <a:buNone/>
              <a:defRPr sz="6952" b="1"/>
            </a:lvl8pPr>
            <a:lvl9pPr marL="15940741" indent="0">
              <a:buNone/>
              <a:defRPr sz="6952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2560322" y="9134476"/>
            <a:ext cx="22625053" cy="16595409"/>
          </a:xfrm>
        </p:spPr>
        <p:txBody>
          <a:bodyPr/>
          <a:lstStyle>
            <a:lvl1pPr>
              <a:defRPr sz="10475"/>
            </a:lvl1pPr>
            <a:lvl2pPr>
              <a:defRPr sz="8761"/>
            </a:lvl2pPr>
            <a:lvl3pPr>
              <a:defRPr sz="7809"/>
            </a:lvl3pPr>
            <a:lvl4pPr>
              <a:defRPr sz="6952"/>
            </a:lvl4pPr>
            <a:lvl5pPr>
              <a:defRPr sz="6952"/>
            </a:lvl5pPr>
            <a:lvl6pPr>
              <a:defRPr sz="6952"/>
            </a:lvl6pPr>
            <a:lvl7pPr>
              <a:defRPr sz="6952"/>
            </a:lvl7pPr>
            <a:lvl8pPr>
              <a:defRPr sz="6952"/>
            </a:lvl8pPr>
            <a:lvl9pPr>
              <a:defRPr sz="6952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26012146" y="6447475"/>
            <a:ext cx="22633941" cy="2687001"/>
          </a:xfrm>
        </p:spPr>
        <p:txBody>
          <a:bodyPr anchor="b"/>
          <a:lstStyle>
            <a:lvl1pPr marL="0" indent="0">
              <a:buNone/>
              <a:defRPr sz="10475" b="1"/>
            </a:lvl1pPr>
            <a:lvl2pPr marL="1992592" indent="0">
              <a:buNone/>
              <a:defRPr sz="8761" b="1"/>
            </a:lvl2pPr>
            <a:lvl3pPr marL="3985185" indent="0">
              <a:buNone/>
              <a:defRPr sz="7809" b="1"/>
            </a:lvl3pPr>
            <a:lvl4pPr marL="5977778" indent="0">
              <a:buNone/>
              <a:defRPr sz="6952" b="1"/>
            </a:lvl4pPr>
            <a:lvl5pPr marL="7970370" indent="0">
              <a:buNone/>
              <a:defRPr sz="6952" b="1"/>
            </a:lvl5pPr>
            <a:lvl6pPr marL="9962962" indent="0">
              <a:buNone/>
              <a:defRPr sz="6952" b="1"/>
            </a:lvl6pPr>
            <a:lvl7pPr marL="11955555" indent="0">
              <a:buNone/>
              <a:defRPr sz="6952" b="1"/>
            </a:lvl7pPr>
            <a:lvl8pPr marL="13948148" indent="0">
              <a:buNone/>
              <a:defRPr sz="6952" b="1"/>
            </a:lvl8pPr>
            <a:lvl9pPr marL="15940741" indent="0">
              <a:buNone/>
              <a:defRPr sz="6952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26012146" y="9134476"/>
            <a:ext cx="22633941" cy="16595409"/>
          </a:xfrm>
        </p:spPr>
        <p:txBody>
          <a:bodyPr/>
          <a:lstStyle>
            <a:lvl1pPr>
              <a:defRPr sz="10475"/>
            </a:lvl1pPr>
            <a:lvl2pPr>
              <a:defRPr sz="8761"/>
            </a:lvl2pPr>
            <a:lvl3pPr>
              <a:defRPr sz="7809"/>
            </a:lvl3pPr>
            <a:lvl4pPr>
              <a:defRPr sz="6952"/>
            </a:lvl4pPr>
            <a:lvl5pPr>
              <a:defRPr sz="6952"/>
            </a:lvl5pPr>
            <a:lvl6pPr>
              <a:defRPr sz="6952"/>
            </a:lvl6pPr>
            <a:lvl7pPr>
              <a:defRPr sz="6952"/>
            </a:lvl7pPr>
            <a:lvl8pPr>
              <a:defRPr sz="6952"/>
            </a:lvl8pPr>
            <a:lvl9pPr>
              <a:defRPr sz="6952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1D05B-C2EF-4E28-A3D8-F4C1A0513385}" type="datetimeFigureOut">
              <a:rPr lang="zh-TW" altLang="en-US" smtClean="0"/>
              <a:t>2024/02/19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80314-8EE7-478D-954B-3101D9AA80A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20446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1D05B-C2EF-4E28-A3D8-F4C1A0513385}" type="datetimeFigureOut">
              <a:rPr lang="zh-TW" altLang="en-US" smtClean="0"/>
              <a:t>2024/02/19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80314-8EE7-478D-954B-3101D9AA80A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18982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1D05B-C2EF-4E28-A3D8-F4C1A0513385}" type="datetimeFigureOut">
              <a:rPr lang="zh-TW" altLang="en-US" smtClean="0"/>
              <a:t>2024/02/19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80314-8EE7-478D-954B-3101D9AA80A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43958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60327" y="1146812"/>
            <a:ext cx="16846552" cy="4880610"/>
          </a:xfrm>
        </p:spPr>
        <p:txBody>
          <a:bodyPr anchor="b"/>
          <a:lstStyle>
            <a:lvl1pPr algn="l">
              <a:defRPr sz="8761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0020280" y="1146813"/>
            <a:ext cx="28625800" cy="24583075"/>
          </a:xfrm>
        </p:spPr>
        <p:txBody>
          <a:bodyPr/>
          <a:lstStyle>
            <a:lvl1pPr>
              <a:defRPr sz="13904"/>
            </a:lvl1pPr>
            <a:lvl2pPr>
              <a:defRPr sz="12190"/>
            </a:lvl2pPr>
            <a:lvl3pPr>
              <a:defRPr sz="10475"/>
            </a:lvl3pPr>
            <a:lvl4pPr>
              <a:defRPr sz="8761"/>
            </a:lvl4pPr>
            <a:lvl5pPr>
              <a:defRPr sz="8761"/>
            </a:lvl5pPr>
            <a:lvl6pPr>
              <a:defRPr sz="8761"/>
            </a:lvl6pPr>
            <a:lvl7pPr>
              <a:defRPr sz="8761"/>
            </a:lvl7pPr>
            <a:lvl8pPr>
              <a:defRPr sz="8761"/>
            </a:lvl8pPr>
            <a:lvl9pPr>
              <a:defRPr sz="8761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560327" y="6027424"/>
            <a:ext cx="16846552" cy="19702465"/>
          </a:xfrm>
        </p:spPr>
        <p:txBody>
          <a:bodyPr/>
          <a:lstStyle>
            <a:lvl1pPr marL="0" indent="0">
              <a:buNone/>
              <a:defRPr sz="6095"/>
            </a:lvl1pPr>
            <a:lvl2pPr marL="1992592" indent="0">
              <a:buNone/>
              <a:defRPr sz="5238"/>
            </a:lvl2pPr>
            <a:lvl3pPr marL="3985185" indent="0">
              <a:buNone/>
              <a:defRPr sz="4381"/>
            </a:lvl3pPr>
            <a:lvl4pPr marL="5977778" indent="0">
              <a:buNone/>
              <a:defRPr sz="3905"/>
            </a:lvl4pPr>
            <a:lvl5pPr marL="7970370" indent="0">
              <a:buNone/>
              <a:defRPr sz="3905"/>
            </a:lvl5pPr>
            <a:lvl6pPr marL="9962962" indent="0">
              <a:buNone/>
              <a:defRPr sz="3905"/>
            </a:lvl6pPr>
            <a:lvl7pPr marL="11955555" indent="0">
              <a:buNone/>
              <a:defRPr sz="3905"/>
            </a:lvl7pPr>
            <a:lvl8pPr marL="13948148" indent="0">
              <a:buNone/>
              <a:defRPr sz="3905"/>
            </a:lvl8pPr>
            <a:lvl9pPr marL="15940741" indent="0">
              <a:buNone/>
              <a:defRPr sz="3905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1D05B-C2EF-4E28-A3D8-F4C1A0513385}" type="datetimeFigureOut">
              <a:rPr lang="zh-TW" altLang="en-US" smtClean="0"/>
              <a:t>2024/02/19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80314-8EE7-478D-954B-3101D9AA80A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48827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036812" y="20162520"/>
            <a:ext cx="30723840" cy="2380300"/>
          </a:xfrm>
        </p:spPr>
        <p:txBody>
          <a:bodyPr anchor="b"/>
          <a:lstStyle>
            <a:lvl1pPr algn="l">
              <a:defRPr sz="8761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036812" y="2573655"/>
            <a:ext cx="30723840" cy="17282160"/>
          </a:xfrm>
        </p:spPr>
        <p:txBody>
          <a:bodyPr/>
          <a:lstStyle>
            <a:lvl1pPr marL="0" indent="0">
              <a:buNone/>
              <a:defRPr sz="13904"/>
            </a:lvl1pPr>
            <a:lvl2pPr marL="1992592" indent="0">
              <a:buNone/>
              <a:defRPr sz="12190"/>
            </a:lvl2pPr>
            <a:lvl3pPr marL="3985185" indent="0">
              <a:buNone/>
              <a:defRPr sz="10475"/>
            </a:lvl3pPr>
            <a:lvl4pPr marL="5977778" indent="0">
              <a:buNone/>
              <a:defRPr sz="8761"/>
            </a:lvl4pPr>
            <a:lvl5pPr marL="7970370" indent="0">
              <a:buNone/>
              <a:defRPr sz="8761"/>
            </a:lvl5pPr>
            <a:lvl6pPr marL="9962962" indent="0">
              <a:buNone/>
              <a:defRPr sz="8761"/>
            </a:lvl6pPr>
            <a:lvl7pPr marL="11955555" indent="0">
              <a:buNone/>
              <a:defRPr sz="8761"/>
            </a:lvl7pPr>
            <a:lvl8pPr marL="13948148" indent="0">
              <a:buNone/>
              <a:defRPr sz="8761"/>
            </a:lvl8pPr>
            <a:lvl9pPr marL="15940741" indent="0">
              <a:buNone/>
              <a:defRPr sz="8761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0036812" y="22542820"/>
            <a:ext cx="30723840" cy="3380420"/>
          </a:xfrm>
        </p:spPr>
        <p:txBody>
          <a:bodyPr/>
          <a:lstStyle>
            <a:lvl1pPr marL="0" indent="0">
              <a:buNone/>
              <a:defRPr sz="6095"/>
            </a:lvl1pPr>
            <a:lvl2pPr marL="1992592" indent="0">
              <a:buNone/>
              <a:defRPr sz="5238"/>
            </a:lvl2pPr>
            <a:lvl3pPr marL="3985185" indent="0">
              <a:buNone/>
              <a:defRPr sz="4381"/>
            </a:lvl3pPr>
            <a:lvl4pPr marL="5977778" indent="0">
              <a:buNone/>
              <a:defRPr sz="3905"/>
            </a:lvl4pPr>
            <a:lvl5pPr marL="7970370" indent="0">
              <a:buNone/>
              <a:defRPr sz="3905"/>
            </a:lvl5pPr>
            <a:lvl6pPr marL="9962962" indent="0">
              <a:buNone/>
              <a:defRPr sz="3905"/>
            </a:lvl6pPr>
            <a:lvl7pPr marL="11955555" indent="0">
              <a:buNone/>
              <a:defRPr sz="3905"/>
            </a:lvl7pPr>
            <a:lvl8pPr marL="13948148" indent="0">
              <a:buNone/>
              <a:defRPr sz="3905"/>
            </a:lvl8pPr>
            <a:lvl9pPr marL="15940741" indent="0">
              <a:buNone/>
              <a:defRPr sz="3905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1D05B-C2EF-4E28-A3D8-F4C1A0513385}" type="datetimeFigureOut">
              <a:rPr lang="zh-TW" altLang="en-US" smtClean="0"/>
              <a:t>2024/02/19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80314-8EE7-478D-954B-3101D9AA80A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39035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2560321" y="1153480"/>
            <a:ext cx="46085760" cy="4800600"/>
          </a:xfrm>
          <a:prstGeom prst="rect">
            <a:avLst/>
          </a:prstGeom>
        </p:spPr>
        <p:txBody>
          <a:bodyPr vert="horz" lIns="418466" tIns="209233" rIns="418466" bIns="209233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560321" y="6720843"/>
            <a:ext cx="46085760" cy="19009045"/>
          </a:xfrm>
          <a:prstGeom prst="rect">
            <a:avLst/>
          </a:prstGeom>
        </p:spPr>
        <p:txBody>
          <a:bodyPr vert="horz" lIns="418466" tIns="209233" rIns="418466" bIns="209233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2560320" y="26696674"/>
            <a:ext cx="11948160" cy="1533525"/>
          </a:xfrm>
          <a:prstGeom prst="rect">
            <a:avLst/>
          </a:prstGeom>
        </p:spPr>
        <p:txBody>
          <a:bodyPr vert="horz" lIns="418466" tIns="209233" rIns="418466" bIns="209233" rtlCol="0" anchor="ctr"/>
          <a:lstStyle>
            <a:lvl1pPr algn="l">
              <a:defRPr sz="523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C1D05B-C2EF-4E28-A3D8-F4C1A0513385}" type="datetimeFigureOut">
              <a:rPr lang="zh-TW" altLang="en-US" smtClean="0"/>
              <a:t>2024/02/19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17495521" y="26696674"/>
            <a:ext cx="16215360" cy="1533525"/>
          </a:xfrm>
          <a:prstGeom prst="rect">
            <a:avLst/>
          </a:prstGeom>
        </p:spPr>
        <p:txBody>
          <a:bodyPr vert="horz" lIns="418466" tIns="209233" rIns="418466" bIns="209233" rtlCol="0" anchor="ctr"/>
          <a:lstStyle>
            <a:lvl1pPr algn="ctr">
              <a:defRPr sz="523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36697922" y="26696674"/>
            <a:ext cx="11948160" cy="1533525"/>
          </a:xfrm>
          <a:prstGeom prst="rect">
            <a:avLst/>
          </a:prstGeom>
        </p:spPr>
        <p:txBody>
          <a:bodyPr vert="horz" lIns="418466" tIns="209233" rIns="418466" bIns="209233" rtlCol="0" anchor="ctr"/>
          <a:lstStyle>
            <a:lvl1pPr algn="r">
              <a:defRPr sz="523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480314-8EE7-478D-954B-3101D9AA80A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3515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985185" rtl="0" eaLnBrk="1" latinLnBrk="0" hangingPunct="1">
        <a:spcBef>
          <a:spcPct val="0"/>
        </a:spcBef>
        <a:buNone/>
        <a:defRPr sz="1914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94444" indent="-1494444" algn="l" defTabSz="3985185" rtl="0" eaLnBrk="1" latinLnBrk="0" hangingPunct="1">
        <a:spcBef>
          <a:spcPct val="20000"/>
        </a:spcBef>
        <a:buFont typeface="Arial" panose="020B0604020202020204" pitchFamily="34" charset="0"/>
        <a:buChar char="•"/>
        <a:defRPr sz="13904" kern="1200">
          <a:solidFill>
            <a:schemeClr val="tx1"/>
          </a:solidFill>
          <a:latin typeface="+mn-lt"/>
          <a:ea typeface="+mn-ea"/>
          <a:cs typeface="+mn-cs"/>
        </a:defRPr>
      </a:lvl1pPr>
      <a:lvl2pPr marL="3237963" indent="-1245371" algn="l" defTabSz="3985185" rtl="0" eaLnBrk="1" latinLnBrk="0" hangingPunct="1">
        <a:spcBef>
          <a:spcPct val="20000"/>
        </a:spcBef>
        <a:buFont typeface="Arial" panose="020B0604020202020204" pitchFamily="34" charset="0"/>
        <a:buChar char="–"/>
        <a:defRPr sz="12190" kern="1200">
          <a:solidFill>
            <a:schemeClr val="tx1"/>
          </a:solidFill>
          <a:latin typeface="+mn-lt"/>
          <a:ea typeface="+mn-ea"/>
          <a:cs typeface="+mn-cs"/>
        </a:defRPr>
      </a:lvl2pPr>
      <a:lvl3pPr marL="4981482" indent="-996296" algn="l" defTabSz="3985185" rtl="0" eaLnBrk="1" latinLnBrk="0" hangingPunct="1">
        <a:spcBef>
          <a:spcPct val="20000"/>
        </a:spcBef>
        <a:buFont typeface="Arial" panose="020B0604020202020204" pitchFamily="34" charset="0"/>
        <a:buChar char="•"/>
        <a:defRPr sz="10475" kern="1200">
          <a:solidFill>
            <a:schemeClr val="tx1"/>
          </a:solidFill>
          <a:latin typeface="+mn-lt"/>
          <a:ea typeface="+mn-ea"/>
          <a:cs typeface="+mn-cs"/>
        </a:defRPr>
      </a:lvl3pPr>
      <a:lvl4pPr marL="6974074" indent="-996296" algn="l" defTabSz="3985185" rtl="0" eaLnBrk="1" latinLnBrk="0" hangingPunct="1">
        <a:spcBef>
          <a:spcPct val="20000"/>
        </a:spcBef>
        <a:buFont typeface="Arial" panose="020B0604020202020204" pitchFamily="34" charset="0"/>
        <a:buChar char="–"/>
        <a:defRPr sz="8761" kern="1200">
          <a:solidFill>
            <a:schemeClr val="tx1"/>
          </a:solidFill>
          <a:latin typeface="+mn-lt"/>
          <a:ea typeface="+mn-ea"/>
          <a:cs typeface="+mn-cs"/>
        </a:defRPr>
      </a:lvl4pPr>
      <a:lvl5pPr marL="8966666" indent="-996296" algn="l" defTabSz="3985185" rtl="0" eaLnBrk="1" latinLnBrk="0" hangingPunct="1">
        <a:spcBef>
          <a:spcPct val="20000"/>
        </a:spcBef>
        <a:buFont typeface="Arial" panose="020B0604020202020204" pitchFamily="34" charset="0"/>
        <a:buChar char="»"/>
        <a:defRPr sz="8761" kern="1200">
          <a:solidFill>
            <a:schemeClr val="tx1"/>
          </a:solidFill>
          <a:latin typeface="+mn-lt"/>
          <a:ea typeface="+mn-ea"/>
          <a:cs typeface="+mn-cs"/>
        </a:defRPr>
      </a:lvl5pPr>
      <a:lvl6pPr marL="10959258" indent="-996296" algn="l" defTabSz="3985185" rtl="0" eaLnBrk="1" latinLnBrk="0" hangingPunct="1">
        <a:spcBef>
          <a:spcPct val="20000"/>
        </a:spcBef>
        <a:buFont typeface="Arial" panose="020B0604020202020204" pitchFamily="34" charset="0"/>
        <a:buChar char="•"/>
        <a:defRPr sz="8761" kern="1200">
          <a:solidFill>
            <a:schemeClr val="tx1"/>
          </a:solidFill>
          <a:latin typeface="+mn-lt"/>
          <a:ea typeface="+mn-ea"/>
          <a:cs typeface="+mn-cs"/>
        </a:defRPr>
      </a:lvl6pPr>
      <a:lvl7pPr marL="12951852" indent="-996296" algn="l" defTabSz="3985185" rtl="0" eaLnBrk="1" latinLnBrk="0" hangingPunct="1">
        <a:spcBef>
          <a:spcPct val="20000"/>
        </a:spcBef>
        <a:buFont typeface="Arial" panose="020B0604020202020204" pitchFamily="34" charset="0"/>
        <a:buChar char="•"/>
        <a:defRPr sz="8761" kern="1200">
          <a:solidFill>
            <a:schemeClr val="tx1"/>
          </a:solidFill>
          <a:latin typeface="+mn-lt"/>
          <a:ea typeface="+mn-ea"/>
          <a:cs typeface="+mn-cs"/>
        </a:defRPr>
      </a:lvl7pPr>
      <a:lvl8pPr marL="14944445" indent="-996296" algn="l" defTabSz="3985185" rtl="0" eaLnBrk="1" latinLnBrk="0" hangingPunct="1">
        <a:spcBef>
          <a:spcPct val="20000"/>
        </a:spcBef>
        <a:buFont typeface="Arial" panose="020B0604020202020204" pitchFamily="34" charset="0"/>
        <a:buChar char="•"/>
        <a:defRPr sz="8761" kern="1200">
          <a:solidFill>
            <a:schemeClr val="tx1"/>
          </a:solidFill>
          <a:latin typeface="+mn-lt"/>
          <a:ea typeface="+mn-ea"/>
          <a:cs typeface="+mn-cs"/>
        </a:defRPr>
      </a:lvl8pPr>
      <a:lvl9pPr marL="16937037" indent="-996296" algn="l" defTabSz="3985185" rtl="0" eaLnBrk="1" latinLnBrk="0" hangingPunct="1">
        <a:spcBef>
          <a:spcPct val="20000"/>
        </a:spcBef>
        <a:buFont typeface="Arial" panose="020B0604020202020204" pitchFamily="34" charset="0"/>
        <a:buChar char="•"/>
        <a:defRPr sz="876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3985185" rtl="0" eaLnBrk="1" latinLnBrk="0" hangingPunct="1">
        <a:defRPr sz="7809" kern="1200">
          <a:solidFill>
            <a:schemeClr val="tx1"/>
          </a:solidFill>
          <a:latin typeface="+mn-lt"/>
          <a:ea typeface="+mn-ea"/>
          <a:cs typeface="+mn-cs"/>
        </a:defRPr>
      </a:lvl1pPr>
      <a:lvl2pPr marL="1992592" algn="l" defTabSz="3985185" rtl="0" eaLnBrk="1" latinLnBrk="0" hangingPunct="1">
        <a:defRPr sz="7809" kern="1200">
          <a:solidFill>
            <a:schemeClr val="tx1"/>
          </a:solidFill>
          <a:latin typeface="+mn-lt"/>
          <a:ea typeface="+mn-ea"/>
          <a:cs typeface="+mn-cs"/>
        </a:defRPr>
      </a:lvl2pPr>
      <a:lvl3pPr marL="3985185" algn="l" defTabSz="3985185" rtl="0" eaLnBrk="1" latinLnBrk="0" hangingPunct="1">
        <a:defRPr sz="7809" kern="1200">
          <a:solidFill>
            <a:schemeClr val="tx1"/>
          </a:solidFill>
          <a:latin typeface="+mn-lt"/>
          <a:ea typeface="+mn-ea"/>
          <a:cs typeface="+mn-cs"/>
        </a:defRPr>
      </a:lvl3pPr>
      <a:lvl4pPr marL="5977778" algn="l" defTabSz="3985185" rtl="0" eaLnBrk="1" latinLnBrk="0" hangingPunct="1">
        <a:defRPr sz="7809" kern="1200">
          <a:solidFill>
            <a:schemeClr val="tx1"/>
          </a:solidFill>
          <a:latin typeface="+mn-lt"/>
          <a:ea typeface="+mn-ea"/>
          <a:cs typeface="+mn-cs"/>
        </a:defRPr>
      </a:lvl4pPr>
      <a:lvl5pPr marL="7970370" algn="l" defTabSz="3985185" rtl="0" eaLnBrk="1" latinLnBrk="0" hangingPunct="1">
        <a:defRPr sz="7809" kern="1200">
          <a:solidFill>
            <a:schemeClr val="tx1"/>
          </a:solidFill>
          <a:latin typeface="+mn-lt"/>
          <a:ea typeface="+mn-ea"/>
          <a:cs typeface="+mn-cs"/>
        </a:defRPr>
      </a:lvl5pPr>
      <a:lvl6pPr marL="9962962" algn="l" defTabSz="3985185" rtl="0" eaLnBrk="1" latinLnBrk="0" hangingPunct="1">
        <a:defRPr sz="7809" kern="1200">
          <a:solidFill>
            <a:schemeClr val="tx1"/>
          </a:solidFill>
          <a:latin typeface="+mn-lt"/>
          <a:ea typeface="+mn-ea"/>
          <a:cs typeface="+mn-cs"/>
        </a:defRPr>
      </a:lvl6pPr>
      <a:lvl7pPr marL="11955555" algn="l" defTabSz="3985185" rtl="0" eaLnBrk="1" latinLnBrk="0" hangingPunct="1">
        <a:defRPr sz="7809" kern="1200">
          <a:solidFill>
            <a:schemeClr val="tx1"/>
          </a:solidFill>
          <a:latin typeface="+mn-lt"/>
          <a:ea typeface="+mn-ea"/>
          <a:cs typeface="+mn-cs"/>
        </a:defRPr>
      </a:lvl7pPr>
      <a:lvl8pPr marL="13948148" algn="l" defTabSz="3985185" rtl="0" eaLnBrk="1" latinLnBrk="0" hangingPunct="1">
        <a:defRPr sz="7809" kern="1200">
          <a:solidFill>
            <a:schemeClr val="tx1"/>
          </a:solidFill>
          <a:latin typeface="+mn-lt"/>
          <a:ea typeface="+mn-ea"/>
          <a:cs typeface="+mn-cs"/>
        </a:defRPr>
      </a:lvl8pPr>
      <a:lvl9pPr marL="15940741" algn="l" defTabSz="3985185" rtl="0" eaLnBrk="1" latinLnBrk="0" hangingPunct="1">
        <a:defRPr sz="78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文字方塊 51"/>
          <p:cNvSpPr txBox="1"/>
          <p:nvPr/>
        </p:nvSpPr>
        <p:spPr>
          <a:xfrm>
            <a:off x="9737750" y="703820"/>
            <a:ext cx="34639371" cy="18509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1428" dirty="0">
                <a:latin typeface="標楷體" panose="03000509000000000000" pitchFamily="65" charset="-120"/>
                <a:ea typeface="標楷體" panose="03000509000000000000" pitchFamily="65" charset="-120"/>
              </a:rPr>
              <a:t>國立東華大學師資培育中心中等教育學程 課程地圖 </a:t>
            </a:r>
          </a:p>
        </p:txBody>
      </p:sp>
      <p:graphicFrame>
        <p:nvGraphicFramePr>
          <p:cNvPr id="60" name="表格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3040438"/>
              </p:ext>
            </p:extLst>
          </p:nvPr>
        </p:nvGraphicFramePr>
        <p:xfrm>
          <a:off x="6469446" y="11354391"/>
          <a:ext cx="2057057" cy="16807394"/>
        </p:xfrm>
        <a:graphic>
          <a:graphicData uri="http://schemas.openxmlformats.org/drawingml/2006/table">
            <a:tbl>
              <a:tblPr>
                <a:tableStyleId>{C4B1156A-380E-4F78-BDF5-A606A8083BF9}</a:tableStyleId>
              </a:tblPr>
              <a:tblGrid>
                <a:gridCol w="205705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16807394">
                <a:tc>
                  <a:txBody>
                    <a:bodyPr/>
                    <a:lstStyle/>
                    <a:p>
                      <a:pPr marL="0" algn="ctr" defTabSz="2086149" rtl="0" eaLnBrk="1" fontAlgn="ctr" latinLnBrk="0" hangingPunct="1"/>
                      <a:r>
                        <a:rPr lang="zh-TW" altLang="en-US" sz="10300" u="none" strike="noStrike" kern="1200" dirty="0">
                          <a:solidFill>
                            <a:schemeClr val="dk1"/>
                          </a:solidFill>
                          <a:effectLst/>
                          <a:latin typeface="王漢宗綜藝體繁" panose="02000500000000000000" pitchFamily="2" charset="-120"/>
                          <a:ea typeface="王漢宗綜藝體繁" panose="02000500000000000000" pitchFamily="2" charset="-120"/>
                          <a:cs typeface="+mn-cs"/>
                        </a:rPr>
                        <a:t>教育方法課程</a:t>
                      </a:r>
                    </a:p>
                  </a:txBody>
                  <a:tcPr marL="18142" marR="18142" marT="18142" marB="0" vert="eaVert" anchor="ctr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0" name="表格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2892209"/>
              </p:ext>
            </p:extLst>
          </p:nvPr>
        </p:nvGraphicFramePr>
        <p:xfrm>
          <a:off x="8901350" y="2907638"/>
          <a:ext cx="11969846" cy="4970410"/>
        </p:xfrm>
        <a:graphic>
          <a:graphicData uri="http://schemas.openxmlformats.org/drawingml/2006/table">
            <a:tbl>
              <a:tblPr>
                <a:solidFill>
                  <a:srgbClr val="CC99FF"/>
                </a:solidFill>
                <a:tableStyleId>{5C22544A-7EE6-4342-B048-85BDC9FD1C3A}</a:tableStyleId>
              </a:tblPr>
              <a:tblGrid>
                <a:gridCol w="1196984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903506">
                <a:tc>
                  <a:txBody>
                    <a:bodyPr/>
                    <a:lstStyle/>
                    <a:p>
                      <a:pPr marL="0" algn="ctr" defTabSz="2086149" rtl="0" eaLnBrk="1" fontAlgn="ctr" latinLnBrk="0" hangingPunct="1"/>
                      <a:r>
                        <a:rPr lang="zh-TW" altLang="en-US" sz="53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王漢宗顏楷體繁" panose="02000500000000000000" pitchFamily="2" charset="-120"/>
                          <a:ea typeface="王漢宗顏楷體繁" panose="02000500000000000000" pitchFamily="2" charset="-120"/>
                          <a:cs typeface="+mn-cs"/>
                        </a:rPr>
                        <a:t>必修至少</a:t>
                      </a:r>
                      <a:r>
                        <a:rPr lang="en-US" altLang="zh-TW" sz="53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王漢宗顏楷體繁" panose="02000500000000000000" pitchFamily="2" charset="-120"/>
                          <a:ea typeface="王漢宗顏楷體繁" panose="02000500000000000000" pitchFamily="2" charset="-120"/>
                          <a:cs typeface="+mn-cs"/>
                        </a:rPr>
                        <a:t>2</a:t>
                      </a:r>
                      <a:r>
                        <a:rPr lang="zh-TW" altLang="en-US" sz="53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王漢宗顏楷體繁" panose="02000500000000000000" pitchFamily="2" charset="-120"/>
                          <a:ea typeface="王漢宗顏楷體繁" panose="02000500000000000000" pitchFamily="2" charset="-120"/>
                          <a:cs typeface="+mn-cs"/>
                        </a:rPr>
                        <a:t>門，</a:t>
                      </a:r>
                      <a:r>
                        <a:rPr lang="en-US" altLang="zh-TW" sz="53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王漢宗顏楷體繁" panose="02000500000000000000" pitchFamily="2" charset="-120"/>
                          <a:ea typeface="王漢宗顏楷體繁" panose="02000500000000000000" pitchFamily="2" charset="-120"/>
                          <a:cs typeface="+mn-cs"/>
                        </a:rPr>
                        <a:t>4</a:t>
                      </a:r>
                      <a:r>
                        <a:rPr lang="zh-TW" altLang="en-US" sz="53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王漢宗顏楷體繁" panose="02000500000000000000" pitchFamily="2" charset="-120"/>
                          <a:ea typeface="王漢宗顏楷體繁" panose="02000500000000000000" pitchFamily="2" charset="-120"/>
                          <a:cs typeface="+mn-cs"/>
                        </a:rPr>
                        <a:t>學分</a:t>
                      </a:r>
                    </a:p>
                  </a:txBody>
                  <a:tcPr marL="43543" marR="43543" marT="43543" marB="4354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016011">
                <a:tc>
                  <a:txBody>
                    <a:bodyPr/>
                    <a:lstStyle/>
                    <a:p>
                      <a:pPr marL="0" algn="ctr" defTabSz="2086149" rtl="0" eaLnBrk="1" fontAlgn="ctr" latinLnBrk="0" hangingPunct="1"/>
                      <a:r>
                        <a:rPr lang="zh-TW" altLang="en-US" sz="6100" b="1" i="0" u="none" strike="noStrike" kern="1200" dirty="0">
                          <a:solidFill>
                            <a:srgbClr val="40404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教育政策與學校實務</a:t>
                      </a:r>
                      <a:r>
                        <a:rPr lang="en-US" altLang="zh-TW" sz="6100" b="1" i="0" u="none" strike="noStrike" kern="1200" dirty="0">
                          <a:solidFill>
                            <a:srgbClr val="40404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/2</a:t>
                      </a:r>
                      <a:r>
                        <a:rPr lang="zh-TW" altLang="en-US" sz="6100" b="1" i="0" u="none" strike="noStrike" kern="1200" dirty="0">
                          <a:solidFill>
                            <a:srgbClr val="40404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學分</a:t>
                      </a:r>
                    </a:p>
                  </a:txBody>
                  <a:tcPr marL="43543" marR="43543" marT="43543" marB="4354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9A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016011">
                <a:tc>
                  <a:txBody>
                    <a:bodyPr/>
                    <a:lstStyle/>
                    <a:p>
                      <a:pPr marL="0" marR="0" lvl="0" indent="0" algn="ctr" defTabSz="2086149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6100" b="1" i="0" u="none" strike="noStrike" kern="1200" dirty="0">
                          <a:solidFill>
                            <a:srgbClr val="40404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教育哲學</a:t>
                      </a:r>
                      <a:r>
                        <a:rPr lang="en-US" altLang="zh-TW" sz="6100" b="1" i="0" u="none" strike="noStrike" kern="1200" dirty="0">
                          <a:solidFill>
                            <a:srgbClr val="40404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/2</a:t>
                      </a:r>
                      <a:r>
                        <a:rPr lang="zh-TW" altLang="en-US" sz="6100" b="1" i="0" u="none" strike="noStrike" kern="1200" dirty="0">
                          <a:solidFill>
                            <a:srgbClr val="40404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學分</a:t>
                      </a:r>
                    </a:p>
                  </a:txBody>
                  <a:tcPr marL="43543" marR="43543" marT="43543" marB="4354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9A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016011">
                <a:tc>
                  <a:txBody>
                    <a:bodyPr/>
                    <a:lstStyle/>
                    <a:p>
                      <a:pPr marL="0" marR="0" lvl="0" indent="0" algn="ctr" defTabSz="2086149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6100" b="1" i="0" u="none" strike="noStrike" kern="1200" dirty="0">
                          <a:solidFill>
                            <a:srgbClr val="40404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教育社會學</a:t>
                      </a:r>
                      <a:r>
                        <a:rPr lang="en-US" altLang="zh-TW" sz="6100" b="1" i="0" u="none" strike="noStrike" kern="1200" dirty="0">
                          <a:solidFill>
                            <a:srgbClr val="40404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/2</a:t>
                      </a:r>
                      <a:r>
                        <a:rPr lang="zh-TW" altLang="en-US" sz="6100" b="1" i="0" u="none" strike="noStrike" kern="1200" dirty="0">
                          <a:solidFill>
                            <a:srgbClr val="40404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學分</a:t>
                      </a:r>
                    </a:p>
                  </a:txBody>
                  <a:tcPr marL="43543" marR="43543" marT="43543" marB="4354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9A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016011">
                <a:tc>
                  <a:txBody>
                    <a:bodyPr/>
                    <a:lstStyle/>
                    <a:p>
                      <a:pPr marL="0" marR="0" lvl="0" indent="0" algn="ctr" defTabSz="2086149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6100" b="1" i="0" u="none" strike="noStrike" kern="1200" dirty="0">
                          <a:solidFill>
                            <a:srgbClr val="40404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學習心理學</a:t>
                      </a:r>
                      <a:r>
                        <a:rPr lang="en-US" altLang="zh-TW" sz="6100" b="1" i="0" u="none" strike="noStrike" kern="1200" dirty="0">
                          <a:solidFill>
                            <a:srgbClr val="40404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/2</a:t>
                      </a:r>
                      <a:r>
                        <a:rPr lang="zh-TW" altLang="en-US" sz="6100" b="1" i="0" u="none" strike="noStrike" kern="1200" dirty="0">
                          <a:solidFill>
                            <a:srgbClr val="40404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學分</a:t>
                      </a:r>
                    </a:p>
                  </a:txBody>
                  <a:tcPr marL="43543" marR="43543" marT="43543" marB="4354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9A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31" name="表格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1847707"/>
              </p:ext>
            </p:extLst>
          </p:nvPr>
        </p:nvGraphicFramePr>
        <p:xfrm>
          <a:off x="6470167" y="3012865"/>
          <a:ext cx="2057057" cy="7936865"/>
        </p:xfrm>
        <a:graphic>
          <a:graphicData uri="http://schemas.openxmlformats.org/drawingml/2006/table">
            <a:tbl>
              <a:tblPr>
                <a:tableStyleId>{C4B1156A-380E-4F78-BDF5-A606A8083BF9}</a:tableStyleId>
              </a:tblPr>
              <a:tblGrid>
                <a:gridCol w="205705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7936865">
                <a:tc>
                  <a:txBody>
                    <a:bodyPr/>
                    <a:lstStyle/>
                    <a:p>
                      <a:pPr marL="0" marR="0" lvl="0" indent="0" algn="ctr" defTabSz="2086149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300" dirty="0">
                          <a:latin typeface="王漢宗綜藝體繁" panose="02000500000000000000" pitchFamily="2" charset="-120"/>
                          <a:ea typeface="王漢宗綜藝體繁" panose="02000500000000000000" pitchFamily="2" charset="-120"/>
                        </a:rPr>
                        <a:t>教育基礎課程</a:t>
                      </a:r>
                      <a:endParaRPr lang="en-US" altLang="zh-TW" sz="10300" u="none" strike="noStrike" kern="1200" spc="300" dirty="0">
                        <a:solidFill>
                          <a:schemeClr val="dk1"/>
                        </a:solidFill>
                        <a:effectLst/>
                        <a:latin typeface="王漢宗綜藝體繁" panose="02000500000000000000" pitchFamily="2" charset="-120"/>
                        <a:ea typeface="王漢宗綜藝體繁" panose="02000500000000000000" pitchFamily="2" charset="-120"/>
                        <a:cs typeface="+mn-cs"/>
                      </a:endParaRPr>
                    </a:p>
                  </a:txBody>
                  <a:tcPr marL="18142" marR="18142" marT="18142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4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0" name="表格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9385202"/>
              </p:ext>
            </p:extLst>
          </p:nvPr>
        </p:nvGraphicFramePr>
        <p:xfrm>
          <a:off x="8901350" y="8655032"/>
          <a:ext cx="11901266" cy="1920232"/>
        </p:xfrm>
        <a:graphic>
          <a:graphicData uri="http://schemas.openxmlformats.org/drawingml/2006/table">
            <a:tbl>
              <a:tblPr>
                <a:solidFill>
                  <a:srgbClr val="CC99FF"/>
                </a:solidFill>
                <a:tableStyleId>{5C22544A-7EE6-4342-B048-85BDC9FD1C3A}</a:tableStyleId>
              </a:tblPr>
              <a:tblGrid>
                <a:gridCol w="1190126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903506">
                <a:tc>
                  <a:txBody>
                    <a:bodyPr/>
                    <a:lstStyle/>
                    <a:p>
                      <a:pPr marL="0" algn="ctr" defTabSz="2086149" rtl="0" eaLnBrk="1" fontAlgn="ctr" latinLnBrk="0" hangingPunct="1"/>
                      <a:r>
                        <a:rPr lang="zh-TW" altLang="en-US" sz="5300" b="0" i="0" u="none" strike="noStrike" kern="1200" dirty="0">
                          <a:solidFill>
                            <a:srgbClr val="404040"/>
                          </a:solidFill>
                          <a:effectLst/>
                          <a:latin typeface="王漢宗顏楷體繁" panose="02000500000000000000" pitchFamily="2" charset="-120"/>
                          <a:ea typeface="王漢宗顏楷體繁" panose="02000500000000000000" pitchFamily="2" charset="-120"/>
                          <a:cs typeface="+mn-cs"/>
                        </a:rPr>
                        <a:t>選修科目</a:t>
                      </a:r>
                    </a:p>
                  </a:txBody>
                  <a:tcPr marL="43543" marR="43543" marT="43543" marB="4354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016011">
                <a:tc>
                  <a:txBody>
                    <a:bodyPr/>
                    <a:lstStyle/>
                    <a:p>
                      <a:pPr marL="0" marR="0" lvl="0" indent="0" algn="ctr" defTabSz="2086149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6100" b="1" i="0" u="none" strike="noStrike" kern="1200" dirty="0">
                          <a:solidFill>
                            <a:srgbClr val="40404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教育議題專題</a:t>
                      </a:r>
                      <a:r>
                        <a:rPr lang="en-US" altLang="zh-TW" sz="6100" b="1" i="0" u="none" strike="noStrike" kern="1200" dirty="0">
                          <a:solidFill>
                            <a:srgbClr val="40404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/2</a:t>
                      </a:r>
                      <a:r>
                        <a:rPr lang="zh-TW" altLang="en-US" sz="6100" b="1" i="0" u="none" strike="noStrike" kern="1200" dirty="0">
                          <a:solidFill>
                            <a:srgbClr val="40404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學分</a:t>
                      </a:r>
                    </a:p>
                  </a:txBody>
                  <a:tcPr marL="43543" marR="43543" marT="43543" marB="4354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FAA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1" name="表格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4369931"/>
              </p:ext>
            </p:extLst>
          </p:nvPr>
        </p:nvGraphicFramePr>
        <p:xfrm>
          <a:off x="9121974" y="11354391"/>
          <a:ext cx="11543484" cy="7003862"/>
        </p:xfrm>
        <a:graphic>
          <a:graphicData uri="http://schemas.openxmlformats.org/drawingml/2006/table">
            <a:tbl>
              <a:tblPr>
                <a:solidFill>
                  <a:srgbClr val="CC99FF"/>
                </a:solidFill>
                <a:tableStyleId>{5C22544A-7EE6-4342-B048-85BDC9FD1C3A}</a:tableStyleId>
              </a:tblPr>
              <a:tblGrid>
                <a:gridCol w="1154348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903506">
                <a:tc>
                  <a:txBody>
                    <a:bodyPr/>
                    <a:lstStyle/>
                    <a:p>
                      <a:pPr marL="0" algn="ctr" defTabSz="2086149" rtl="0" eaLnBrk="1" fontAlgn="ctr" latinLnBrk="0" hangingPunct="1"/>
                      <a:r>
                        <a:rPr lang="zh-TW" altLang="en-US" sz="53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王漢宗顏楷體繁" panose="02000500000000000000" pitchFamily="2" charset="-120"/>
                          <a:ea typeface="王漢宗顏楷體繁" panose="02000500000000000000" pitchFamily="2" charset="-120"/>
                          <a:cs typeface="+mn-cs"/>
                        </a:rPr>
                        <a:t>必修至少</a:t>
                      </a:r>
                      <a:r>
                        <a:rPr lang="en-US" altLang="zh-TW" sz="53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王漢宗顏楷體繁" panose="02000500000000000000" pitchFamily="2" charset="-120"/>
                          <a:ea typeface="王漢宗顏楷體繁" panose="02000500000000000000" pitchFamily="2" charset="-120"/>
                          <a:cs typeface="+mn-cs"/>
                        </a:rPr>
                        <a:t>4</a:t>
                      </a:r>
                      <a:r>
                        <a:rPr lang="zh-TW" altLang="en-US" sz="53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王漢宗顏楷體繁" panose="02000500000000000000" pitchFamily="2" charset="-120"/>
                          <a:ea typeface="王漢宗顏楷體繁" panose="02000500000000000000" pitchFamily="2" charset="-120"/>
                          <a:cs typeface="+mn-cs"/>
                        </a:rPr>
                        <a:t>門，</a:t>
                      </a:r>
                      <a:r>
                        <a:rPr lang="en-US" altLang="zh-TW" sz="53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王漢宗顏楷體繁" panose="02000500000000000000" pitchFamily="2" charset="-120"/>
                          <a:ea typeface="王漢宗顏楷體繁" panose="02000500000000000000" pitchFamily="2" charset="-120"/>
                          <a:cs typeface="+mn-cs"/>
                        </a:rPr>
                        <a:t>8</a:t>
                      </a:r>
                      <a:r>
                        <a:rPr lang="zh-TW" altLang="en-US" sz="53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王漢宗顏楷體繁" panose="02000500000000000000" pitchFamily="2" charset="-120"/>
                          <a:ea typeface="王漢宗顏楷體繁" panose="02000500000000000000" pitchFamily="2" charset="-120"/>
                          <a:cs typeface="+mn-cs"/>
                        </a:rPr>
                        <a:t>學分</a:t>
                      </a:r>
                    </a:p>
                  </a:txBody>
                  <a:tcPr marL="43543" marR="43543" marT="43543" marB="4354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016011">
                <a:tc>
                  <a:txBody>
                    <a:bodyPr/>
                    <a:lstStyle/>
                    <a:p>
                      <a:pPr marL="0" marR="0" lvl="0" indent="0" algn="ctr" defTabSz="418466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6100" b="1" i="0" u="none" strike="noStrike" kern="1200" dirty="0">
                          <a:solidFill>
                            <a:srgbClr val="40404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班級經營</a:t>
                      </a:r>
                      <a:r>
                        <a:rPr lang="en-US" altLang="zh-TW" sz="6100" b="1" i="0" u="none" strike="noStrike" kern="1200" dirty="0">
                          <a:solidFill>
                            <a:srgbClr val="40404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/2</a:t>
                      </a:r>
                      <a:r>
                        <a:rPr lang="zh-TW" altLang="en-US" sz="6100" b="1" i="0" u="none" strike="noStrike" kern="1200" dirty="0">
                          <a:solidFill>
                            <a:srgbClr val="40404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學分</a:t>
                      </a:r>
                    </a:p>
                  </a:txBody>
                  <a:tcPr marL="43543" marR="43543" marT="43543" marB="4354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9A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016011">
                <a:tc>
                  <a:txBody>
                    <a:bodyPr/>
                    <a:lstStyle/>
                    <a:p>
                      <a:pPr marL="0" marR="0" lvl="0" indent="0" algn="ctr" defTabSz="418466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6100" b="1" i="0" u="none" strike="noStrike" kern="1200" dirty="0">
                          <a:solidFill>
                            <a:srgbClr val="40404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輔導原理與實務</a:t>
                      </a:r>
                      <a:r>
                        <a:rPr lang="en-US" altLang="zh-TW" sz="6100" b="1" i="0" u="none" strike="noStrike" kern="1200" dirty="0">
                          <a:solidFill>
                            <a:srgbClr val="40404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/2</a:t>
                      </a:r>
                      <a:r>
                        <a:rPr lang="zh-TW" altLang="en-US" sz="6100" b="1" i="0" u="none" strike="noStrike" kern="1200" dirty="0">
                          <a:solidFill>
                            <a:srgbClr val="40404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學分</a:t>
                      </a:r>
                    </a:p>
                  </a:txBody>
                  <a:tcPr marL="43543" marR="43543" marT="43543" marB="4354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9A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016011">
                <a:tc>
                  <a:txBody>
                    <a:bodyPr/>
                    <a:lstStyle/>
                    <a:p>
                      <a:pPr marL="0" marR="0" lvl="0" indent="0" algn="ctr" defTabSz="418466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6100" b="1" i="0" u="none" strike="noStrike" kern="1200" dirty="0">
                          <a:solidFill>
                            <a:srgbClr val="40404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課程發展與設計</a:t>
                      </a:r>
                      <a:r>
                        <a:rPr lang="en-US" altLang="zh-TW" sz="6100" b="1" i="0" u="none" strike="noStrike" kern="1200" dirty="0">
                          <a:solidFill>
                            <a:srgbClr val="40404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/2</a:t>
                      </a:r>
                      <a:r>
                        <a:rPr lang="zh-TW" altLang="en-US" sz="6100" b="1" i="0" u="none" strike="noStrike" kern="1200" dirty="0">
                          <a:solidFill>
                            <a:srgbClr val="40404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學分</a:t>
                      </a:r>
                    </a:p>
                  </a:txBody>
                  <a:tcPr marL="43543" marR="43543" marT="43543" marB="4354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9A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016011">
                <a:tc>
                  <a:txBody>
                    <a:bodyPr/>
                    <a:lstStyle/>
                    <a:p>
                      <a:pPr marL="0" marR="0" lvl="0" indent="0" algn="ctr" defTabSz="418466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6100" b="1" i="0" u="none" strike="noStrike" kern="1200" dirty="0">
                          <a:solidFill>
                            <a:srgbClr val="40404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學習評量</a:t>
                      </a:r>
                      <a:r>
                        <a:rPr lang="en-US" altLang="zh-TW" sz="6100" b="1" i="0" u="none" strike="noStrike" kern="1200" dirty="0">
                          <a:solidFill>
                            <a:srgbClr val="40404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/2</a:t>
                      </a:r>
                      <a:r>
                        <a:rPr lang="zh-TW" altLang="en-US" sz="6100" b="1" i="0" u="none" strike="noStrike" kern="1200" dirty="0">
                          <a:solidFill>
                            <a:srgbClr val="40404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學分</a:t>
                      </a:r>
                    </a:p>
                  </a:txBody>
                  <a:tcPr marL="43543" marR="43543" marT="43543" marB="4354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9A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016011">
                <a:tc>
                  <a:txBody>
                    <a:bodyPr/>
                    <a:lstStyle/>
                    <a:p>
                      <a:pPr marL="0" marR="0" lvl="0" indent="0" algn="ctr" defTabSz="418466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6100" b="1" i="0" u="none" strike="noStrike" kern="1200" dirty="0">
                          <a:solidFill>
                            <a:srgbClr val="40404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學習科技與運用</a:t>
                      </a:r>
                      <a:r>
                        <a:rPr lang="en-US" altLang="zh-TW" sz="6100" b="1" i="0" u="none" strike="noStrike" kern="1200" dirty="0">
                          <a:solidFill>
                            <a:srgbClr val="40404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/2</a:t>
                      </a:r>
                      <a:r>
                        <a:rPr lang="zh-TW" altLang="en-US" sz="6100" b="1" i="0" u="none" strike="noStrike" kern="1200" dirty="0">
                          <a:solidFill>
                            <a:srgbClr val="40404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學分</a:t>
                      </a:r>
                    </a:p>
                  </a:txBody>
                  <a:tcPr marL="43543" marR="43543" marT="43543" marB="4354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9A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016011">
                <a:tc>
                  <a:txBody>
                    <a:bodyPr/>
                    <a:lstStyle/>
                    <a:p>
                      <a:pPr marL="0" marR="0" lvl="0" indent="0" algn="ctr" defTabSz="418466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6100" b="1" i="0" u="none" strike="noStrike" kern="1200" dirty="0">
                          <a:solidFill>
                            <a:srgbClr val="40404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教學原理與設計</a:t>
                      </a:r>
                      <a:r>
                        <a:rPr lang="en-US" altLang="zh-TW" sz="6100" b="1" i="0" u="none" strike="noStrike" kern="1200" dirty="0">
                          <a:solidFill>
                            <a:srgbClr val="40404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/2</a:t>
                      </a:r>
                      <a:r>
                        <a:rPr lang="zh-TW" altLang="en-US" sz="6100" b="1" i="0" u="none" strike="noStrike" kern="1200" dirty="0">
                          <a:solidFill>
                            <a:srgbClr val="40404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學分</a:t>
                      </a:r>
                    </a:p>
                  </a:txBody>
                  <a:tcPr marL="43543" marR="43543" marT="43543" marB="4354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9A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22" name="表格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930981"/>
              </p:ext>
            </p:extLst>
          </p:nvPr>
        </p:nvGraphicFramePr>
        <p:xfrm>
          <a:off x="9112138" y="19133804"/>
          <a:ext cx="11553319" cy="9037314"/>
        </p:xfrm>
        <a:graphic>
          <a:graphicData uri="http://schemas.openxmlformats.org/drawingml/2006/table">
            <a:tbl>
              <a:tblPr>
                <a:solidFill>
                  <a:srgbClr val="CC99FF"/>
                </a:solidFill>
                <a:tableStyleId>{5C22544A-7EE6-4342-B048-85BDC9FD1C3A}</a:tableStyleId>
              </a:tblPr>
              <a:tblGrid>
                <a:gridCol w="1155331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903506">
                <a:tc>
                  <a:txBody>
                    <a:bodyPr/>
                    <a:lstStyle/>
                    <a:p>
                      <a:pPr marL="0" algn="ctr" defTabSz="2086149" rtl="0" eaLnBrk="1" fontAlgn="ctr" latinLnBrk="0" hangingPunct="1"/>
                      <a:r>
                        <a:rPr lang="zh-TW" altLang="en-US" sz="53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王漢宗顏楷體繁" panose="02000500000000000000" pitchFamily="2" charset="-120"/>
                          <a:ea typeface="王漢宗顏楷體繁" panose="02000500000000000000" pitchFamily="2" charset="-120"/>
                          <a:cs typeface="+mn-cs"/>
                        </a:rPr>
                        <a:t>選修科目</a:t>
                      </a:r>
                    </a:p>
                  </a:txBody>
                  <a:tcPr marL="43543" marR="43543" marT="43543" marB="4354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016011">
                <a:tc>
                  <a:txBody>
                    <a:bodyPr/>
                    <a:lstStyle/>
                    <a:p>
                      <a:pPr marL="0" marR="0" lvl="0" indent="0" algn="ctr" defTabSz="418466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6100" b="1" i="0" u="none" strike="noStrike" kern="1200" dirty="0">
                          <a:solidFill>
                            <a:srgbClr val="40404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生涯規劃與適性輔導</a:t>
                      </a:r>
                      <a:r>
                        <a:rPr lang="en-US" altLang="zh-TW" sz="6100" b="1" i="0" u="none" strike="noStrike" kern="1200" dirty="0">
                          <a:solidFill>
                            <a:srgbClr val="40404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/</a:t>
                      </a:r>
                      <a:r>
                        <a:rPr lang="zh-TW" altLang="en-US" sz="61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必選</a:t>
                      </a:r>
                      <a:r>
                        <a:rPr lang="en-US" altLang="zh-TW" sz="6100" b="1" i="0" u="none" strike="noStrike" kern="1200" dirty="0">
                          <a:solidFill>
                            <a:srgbClr val="40404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2</a:t>
                      </a:r>
                      <a:r>
                        <a:rPr lang="zh-TW" altLang="en-US" sz="6100" b="1" i="0" u="none" strike="noStrike" kern="1200" dirty="0">
                          <a:solidFill>
                            <a:srgbClr val="40404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學分</a:t>
                      </a:r>
                    </a:p>
                  </a:txBody>
                  <a:tcPr marL="43543" marR="43543" marT="43543" marB="4354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FAA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016011">
                <a:tc>
                  <a:txBody>
                    <a:bodyPr/>
                    <a:lstStyle/>
                    <a:p>
                      <a:pPr marL="0" marR="0" lvl="0" indent="0" algn="ctr" defTabSz="418466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6100" b="1" i="0" u="none" strike="noStrike" kern="1200" dirty="0">
                          <a:solidFill>
                            <a:srgbClr val="40404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青少年心理學</a:t>
                      </a:r>
                      <a:r>
                        <a:rPr lang="en-US" altLang="zh-TW" sz="6100" b="1" i="0" u="none" strike="noStrike" kern="1200" dirty="0">
                          <a:solidFill>
                            <a:srgbClr val="40404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/2</a:t>
                      </a:r>
                      <a:r>
                        <a:rPr lang="zh-TW" altLang="en-US" sz="6100" b="1" i="0" u="none" strike="noStrike" kern="1200" dirty="0">
                          <a:solidFill>
                            <a:srgbClr val="40404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學分</a:t>
                      </a:r>
                    </a:p>
                  </a:txBody>
                  <a:tcPr marL="43543" marR="43543" marT="43543" marB="4354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FAA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016011">
                <a:tc>
                  <a:txBody>
                    <a:bodyPr/>
                    <a:lstStyle/>
                    <a:p>
                      <a:pPr marL="0" marR="0" lvl="0" indent="0" algn="ctr" defTabSz="418466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6100" b="1" i="0" u="none" strike="noStrike" kern="1200" dirty="0">
                          <a:solidFill>
                            <a:srgbClr val="40404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人際關係與溝通</a:t>
                      </a:r>
                      <a:r>
                        <a:rPr lang="en-US" altLang="zh-TW" sz="6100" b="1" i="0" u="none" strike="noStrike" kern="1200" dirty="0">
                          <a:solidFill>
                            <a:srgbClr val="40404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/2</a:t>
                      </a:r>
                      <a:r>
                        <a:rPr lang="zh-TW" altLang="en-US" sz="6100" b="1" i="0" u="none" strike="noStrike" kern="1200" dirty="0">
                          <a:solidFill>
                            <a:srgbClr val="40404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學分</a:t>
                      </a:r>
                    </a:p>
                  </a:txBody>
                  <a:tcPr marL="43543" marR="43543" marT="43543" marB="4354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FAA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016011">
                <a:tc>
                  <a:txBody>
                    <a:bodyPr/>
                    <a:lstStyle/>
                    <a:p>
                      <a:pPr marL="0" marR="0" lvl="0" indent="0" algn="ctr" defTabSz="418466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6100" b="1" i="0" u="none" strike="noStrike" kern="1200" dirty="0">
                          <a:solidFill>
                            <a:srgbClr val="40404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終身學習</a:t>
                      </a:r>
                      <a:r>
                        <a:rPr lang="en-US" altLang="zh-TW" sz="6100" b="1" i="0" u="none" strike="noStrike" kern="1200" dirty="0">
                          <a:solidFill>
                            <a:srgbClr val="40404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/2</a:t>
                      </a:r>
                      <a:r>
                        <a:rPr lang="zh-TW" altLang="en-US" sz="6100" b="1" i="0" u="none" strike="noStrike" kern="1200" dirty="0">
                          <a:solidFill>
                            <a:srgbClr val="40404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學分</a:t>
                      </a:r>
                    </a:p>
                  </a:txBody>
                  <a:tcPr marL="43543" marR="43543" marT="43543" marB="4354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FAA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016011">
                <a:tc>
                  <a:txBody>
                    <a:bodyPr/>
                    <a:lstStyle/>
                    <a:p>
                      <a:pPr marL="0" marR="0" lvl="0" indent="0" algn="ctr" defTabSz="418466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6100" b="1" i="0" u="none" strike="noStrike" kern="1200" dirty="0">
                          <a:solidFill>
                            <a:srgbClr val="40404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特殊教育導論</a:t>
                      </a:r>
                      <a:r>
                        <a:rPr lang="en-US" altLang="zh-TW" sz="6100" b="1" i="0" u="none" strike="noStrike" kern="1200" dirty="0">
                          <a:solidFill>
                            <a:srgbClr val="40404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/2</a:t>
                      </a:r>
                      <a:r>
                        <a:rPr lang="zh-TW" altLang="en-US" sz="6100" b="1" i="0" u="none" strike="noStrike" kern="1200" dirty="0">
                          <a:solidFill>
                            <a:srgbClr val="40404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學分</a:t>
                      </a:r>
                    </a:p>
                  </a:txBody>
                  <a:tcPr marL="43543" marR="43543" marT="43543" marB="4354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FAA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016011">
                <a:tc>
                  <a:txBody>
                    <a:bodyPr/>
                    <a:lstStyle/>
                    <a:p>
                      <a:pPr marL="0" marR="0" lvl="0" indent="0" algn="ctr" defTabSz="418466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6100" b="1" i="0" u="none" strike="noStrike" kern="1200" dirty="0" smtClean="0">
                          <a:solidFill>
                            <a:srgbClr val="40404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學習扶助</a:t>
                      </a:r>
                      <a:r>
                        <a:rPr lang="en-US" altLang="zh-TW" sz="6100" b="1" i="0" u="none" strike="noStrike" kern="1200" dirty="0" smtClean="0">
                          <a:solidFill>
                            <a:srgbClr val="40404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/</a:t>
                      </a:r>
                      <a:r>
                        <a:rPr lang="en-US" altLang="zh-TW" sz="6100" b="1" i="0" u="none" strike="noStrike" kern="1200" dirty="0">
                          <a:solidFill>
                            <a:srgbClr val="40404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2</a:t>
                      </a:r>
                      <a:r>
                        <a:rPr lang="zh-TW" altLang="en-US" sz="6100" b="1" i="0" u="none" strike="noStrike" kern="1200" dirty="0">
                          <a:solidFill>
                            <a:srgbClr val="40404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學分</a:t>
                      </a:r>
                    </a:p>
                  </a:txBody>
                  <a:tcPr marL="43543" marR="43543" marT="43543" marB="4354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FAA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1016011">
                <a:tc>
                  <a:txBody>
                    <a:bodyPr/>
                    <a:lstStyle/>
                    <a:p>
                      <a:pPr marL="0" marR="0" lvl="0" indent="0" algn="ctr" defTabSz="418466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6100" b="1" i="0" u="none" strike="noStrike" kern="1200" dirty="0">
                          <a:solidFill>
                            <a:srgbClr val="40404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差異化教學</a:t>
                      </a:r>
                      <a:r>
                        <a:rPr lang="en-US" altLang="zh-TW" sz="6100" b="1" i="0" u="none" strike="noStrike" kern="1200" dirty="0">
                          <a:solidFill>
                            <a:srgbClr val="40404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/2</a:t>
                      </a:r>
                      <a:r>
                        <a:rPr lang="zh-TW" altLang="en-US" sz="6100" b="1" i="0" u="none" strike="noStrike" kern="1200" dirty="0">
                          <a:solidFill>
                            <a:srgbClr val="40404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學分</a:t>
                      </a:r>
                    </a:p>
                  </a:txBody>
                  <a:tcPr marL="43543" marR="43543" marT="43543" marB="4354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FAA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1016011">
                <a:tc>
                  <a:txBody>
                    <a:bodyPr/>
                    <a:lstStyle/>
                    <a:p>
                      <a:pPr marL="0" marR="0" lvl="0" indent="0" algn="ctr" defTabSz="418466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6100" b="1" i="0" u="none" strike="noStrike" kern="1200" dirty="0">
                          <a:solidFill>
                            <a:srgbClr val="40404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環境教育與戶外教學</a:t>
                      </a:r>
                      <a:r>
                        <a:rPr lang="en-US" altLang="zh-TW" sz="6100" b="1" i="0" u="none" strike="noStrike" kern="1200" dirty="0">
                          <a:solidFill>
                            <a:srgbClr val="40404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/2</a:t>
                      </a:r>
                      <a:r>
                        <a:rPr lang="zh-TW" altLang="en-US" sz="6100" b="1" i="0" u="none" strike="noStrike" kern="1200" dirty="0">
                          <a:solidFill>
                            <a:srgbClr val="40404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學分</a:t>
                      </a:r>
                    </a:p>
                  </a:txBody>
                  <a:tcPr marL="43543" marR="43543" marT="43543" marB="4354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FAA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24" name="表格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4852692"/>
              </p:ext>
            </p:extLst>
          </p:nvPr>
        </p:nvGraphicFramePr>
        <p:xfrm>
          <a:off x="23209769" y="3068223"/>
          <a:ext cx="2057057" cy="9814134"/>
        </p:xfrm>
        <a:graphic>
          <a:graphicData uri="http://schemas.openxmlformats.org/drawingml/2006/table">
            <a:tbl>
              <a:tblPr>
                <a:tableStyleId>{C4B1156A-380E-4F78-BDF5-A606A8083BF9}</a:tableStyleId>
              </a:tblPr>
              <a:tblGrid>
                <a:gridCol w="205705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9814134">
                <a:tc>
                  <a:txBody>
                    <a:bodyPr/>
                    <a:lstStyle/>
                    <a:p>
                      <a:pPr marL="0" marR="0" lvl="0" indent="0" algn="ctr" defTabSz="2086149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300" u="none" strike="noStrike" kern="1200" spc="300" dirty="0">
                          <a:solidFill>
                            <a:schemeClr val="dk1"/>
                          </a:solidFill>
                          <a:effectLst/>
                          <a:latin typeface="王漢宗綜藝體繁" panose="02000500000000000000" pitchFamily="2" charset="-120"/>
                          <a:ea typeface="王漢宗綜藝體繁" panose="02000500000000000000" pitchFamily="2" charset="-120"/>
                          <a:cs typeface="+mn-cs"/>
                        </a:rPr>
                        <a:t>教育實踐課程</a:t>
                      </a:r>
                    </a:p>
                  </a:txBody>
                  <a:tcPr marL="18142" marR="18142" marT="18142" marB="0" vert="eaVert" anchor="ctr">
                    <a:blipFill>
                      <a:blip r:embed="rId5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5" name="表格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2122120"/>
              </p:ext>
            </p:extLst>
          </p:nvPr>
        </p:nvGraphicFramePr>
        <p:xfrm>
          <a:off x="25492285" y="3068221"/>
          <a:ext cx="17187279" cy="7379864"/>
        </p:xfrm>
        <a:graphic>
          <a:graphicData uri="http://schemas.openxmlformats.org/drawingml/2006/table">
            <a:tbl>
              <a:tblPr>
                <a:solidFill>
                  <a:srgbClr val="CC99FF"/>
                </a:solidFill>
                <a:tableStyleId>{5C22544A-7EE6-4342-B048-85BDC9FD1C3A}</a:tableStyleId>
              </a:tblPr>
              <a:tblGrid>
                <a:gridCol w="1718727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1732412">
                <a:tc>
                  <a:txBody>
                    <a:bodyPr/>
                    <a:lstStyle/>
                    <a:p>
                      <a:pPr marL="0" algn="ctr" defTabSz="2086149" rtl="0" eaLnBrk="1" fontAlgn="ctr" latinLnBrk="0" hangingPunct="1"/>
                      <a:r>
                        <a:rPr lang="zh-TW" altLang="en-US" sz="5300" b="0" i="0" u="none" strike="noStrike" kern="1200" dirty="0">
                          <a:solidFill>
                            <a:srgbClr val="404040"/>
                          </a:solidFill>
                          <a:effectLst/>
                          <a:latin typeface="王漢宗顏楷體繁" panose="02000500000000000000" pitchFamily="2" charset="-120"/>
                          <a:ea typeface="王漢宗顏楷體繁" panose="02000500000000000000" pitchFamily="2" charset="-120"/>
                          <a:cs typeface="+mn-cs"/>
                        </a:rPr>
                        <a:t>必修至少</a:t>
                      </a:r>
                      <a:r>
                        <a:rPr lang="en-US" altLang="zh-TW" sz="5300" b="0" i="0" u="none" strike="noStrike" kern="1200" dirty="0">
                          <a:solidFill>
                            <a:srgbClr val="404040"/>
                          </a:solidFill>
                          <a:effectLst/>
                          <a:latin typeface="王漢宗顏楷體繁" panose="02000500000000000000" pitchFamily="2" charset="-120"/>
                          <a:ea typeface="王漢宗顏楷體繁" panose="02000500000000000000" pitchFamily="2" charset="-120"/>
                          <a:cs typeface="+mn-cs"/>
                        </a:rPr>
                        <a:t>10</a:t>
                      </a:r>
                      <a:r>
                        <a:rPr lang="zh-TW" altLang="en-US" sz="5300" b="0" i="0" u="none" strike="noStrike" kern="1200" dirty="0">
                          <a:solidFill>
                            <a:srgbClr val="404040"/>
                          </a:solidFill>
                          <a:effectLst/>
                          <a:latin typeface="王漢宗顏楷體繁" panose="02000500000000000000" pitchFamily="2" charset="-120"/>
                          <a:ea typeface="王漢宗顏楷體繁" panose="02000500000000000000" pitchFamily="2" charset="-120"/>
                          <a:cs typeface="+mn-cs"/>
                        </a:rPr>
                        <a:t>學分</a:t>
                      </a:r>
                      <a:endParaRPr lang="en-US" altLang="zh-TW" sz="5300" b="0" i="0" u="none" strike="noStrike" kern="1200" dirty="0">
                        <a:solidFill>
                          <a:srgbClr val="404040"/>
                        </a:solidFill>
                        <a:effectLst/>
                        <a:latin typeface="王漢宗顏楷體繁" panose="02000500000000000000" pitchFamily="2" charset="-120"/>
                        <a:ea typeface="王漢宗顏楷體繁" panose="02000500000000000000" pitchFamily="2" charset="-120"/>
                        <a:cs typeface="+mn-cs"/>
                      </a:endParaRPr>
                    </a:p>
                  </a:txBody>
                  <a:tcPr marL="18142" marR="18142" marT="181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060700">
                <a:tc>
                  <a:txBody>
                    <a:bodyPr/>
                    <a:lstStyle/>
                    <a:p>
                      <a:pPr marL="0" marR="0" lvl="0" indent="0" algn="l" defTabSz="418466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6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教育見習</a:t>
                      </a:r>
                      <a:r>
                        <a:rPr lang="en-US" altLang="zh-TW" sz="6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/2</a:t>
                      </a:r>
                      <a:r>
                        <a:rPr lang="zh-TW" altLang="en-US" sz="6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學分</a:t>
                      </a:r>
                    </a:p>
                  </a:txBody>
                  <a:tcPr marL="43543" marR="43543" marT="43543" marB="4354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9A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060700">
                <a:tc>
                  <a:txBody>
                    <a:bodyPr/>
                    <a:lstStyle/>
                    <a:p>
                      <a:pPr marL="0" marR="0" lvl="0" indent="0" algn="l" defTabSz="418466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6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教師專業發展與教學實踐</a:t>
                      </a:r>
                      <a:r>
                        <a:rPr lang="en-US" altLang="zh-TW" sz="6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/2</a:t>
                      </a:r>
                      <a:r>
                        <a:rPr lang="zh-TW" altLang="en-US" sz="6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學分</a:t>
                      </a:r>
                    </a:p>
                  </a:txBody>
                  <a:tcPr marL="43543" marR="43543" marT="43543" marB="4354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9A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060700">
                <a:tc>
                  <a:txBody>
                    <a:bodyPr/>
                    <a:lstStyle/>
                    <a:p>
                      <a:pPr marL="0" marR="0" lvl="0" indent="0" algn="l" defTabSz="418466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6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教育服務理念與實踐</a:t>
                      </a:r>
                      <a:r>
                        <a:rPr lang="en-US" altLang="zh-TW" sz="6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/2</a:t>
                      </a:r>
                      <a:r>
                        <a:rPr lang="zh-TW" altLang="en-US" sz="6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學分</a:t>
                      </a:r>
                    </a:p>
                  </a:txBody>
                  <a:tcPr marL="43543" marR="43543" marT="43543" marB="4354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9A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248216">
                <a:tc>
                  <a:txBody>
                    <a:bodyPr/>
                    <a:lstStyle/>
                    <a:p>
                      <a:pPr marL="0" marR="0" lvl="0" indent="0" algn="l" defTabSz="418466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6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中等</a:t>
                      </a:r>
                      <a:r>
                        <a:rPr lang="en-US" altLang="zh-TW" sz="6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OO</a:t>
                      </a:r>
                      <a:r>
                        <a:rPr lang="zh-TW" altLang="en-US" sz="6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領域</a:t>
                      </a:r>
                      <a:r>
                        <a:rPr lang="en-US" altLang="zh-TW" sz="6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OO</a:t>
                      </a:r>
                      <a:r>
                        <a:rPr lang="zh-TW" altLang="en-US" sz="6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專長教材教法</a:t>
                      </a:r>
                      <a:r>
                        <a:rPr lang="en-US" altLang="zh-TW" sz="6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1+2</a:t>
                      </a:r>
                      <a:r>
                        <a:rPr lang="zh-TW" altLang="en-US" sz="6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學分</a:t>
                      </a:r>
                    </a:p>
                  </a:txBody>
                  <a:tcPr marL="43543" marR="43543" marT="43543" marB="4354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9A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217136">
                <a:tc>
                  <a:txBody>
                    <a:bodyPr/>
                    <a:lstStyle/>
                    <a:p>
                      <a:pPr marL="0" marR="0" lvl="0" indent="0" algn="l" defTabSz="418466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6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中等</a:t>
                      </a:r>
                      <a:r>
                        <a:rPr lang="en-US" altLang="zh-TW" sz="6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OO</a:t>
                      </a:r>
                      <a:r>
                        <a:rPr lang="zh-TW" altLang="en-US" sz="6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領域</a:t>
                      </a:r>
                      <a:r>
                        <a:rPr lang="en-US" altLang="zh-TW" sz="6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OO</a:t>
                      </a:r>
                      <a:r>
                        <a:rPr lang="zh-TW" altLang="en-US" sz="6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專長教學實習</a:t>
                      </a:r>
                      <a:r>
                        <a:rPr lang="en-US" altLang="zh-TW" sz="6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1+2</a:t>
                      </a:r>
                      <a:r>
                        <a:rPr lang="zh-TW" altLang="en-US" sz="6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學分</a:t>
                      </a:r>
                    </a:p>
                  </a:txBody>
                  <a:tcPr marL="43543" marR="43543" marT="43543" marB="4354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9A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3" name="矩形 22"/>
          <p:cNvSpPr/>
          <p:nvPr/>
        </p:nvSpPr>
        <p:spPr>
          <a:xfrm>
            <a:off x="23061486" y="13647424"/>
            <a:ext cx="21602627" cy="13288381"/>
          </a:xfrm>
          <a:prstGeom prst="rect">
            <a:avLst/>
          </a:prstGeom>
        </p:spPr>
        <p:txBody>
          <a:bodyPr wrap="square" numCol="1">
            <a:spAutoFit/>
          </a:bodyPr>
          <a:lstStyle/>
          <a:p>
            <a:pPr marL="1088515" indent="-1088515">
              <a:buFont typeface="+mj-ea"/>
              <a:buAutoNum type="ea1ChtPeriod"/>
            </a:pPr>
            <a:endParaRPr lang="zh-TW" altLang="en-US" sz="5143" dirty="0">
              <a:latin typeface="王漢宗特明體繁" panose="02020300000000000000" pitchFamily="18" charset="-120"/>
              <a:ea typeface="王漢宗特明體繁" panose="02020300000000000000" pitchFamily="18" charset="-120"/>
            </a:endParaRPr>
          </a:p>
          <a:p>
            <a:pPr marL="870813" indent="-870813">
              <a:spcBef>
                <a:spcPts val="1143"/>
              </a:spcBef>
              <a:spcAft>
                <a:spcPts val="1143"/>
              </a:spcAft>
              <a:buFont typeface="+mj-ea"/>
              <a:buAutoNum type="ea1ChtPeriod"/>
            </a:pPr>
            <a:r>
              <a:rPr lang="zh-TW" altLang="en-US" sz="5143" dirty="0">
                <a:latin typeface="王漢宗特明體繁" panose="02020300000000000000" pitchFamily="18" charset="-120"/>
                <a:ea typeface="王漢宗特明體繁" panose="02020300000000000000" pitchFamily="18" charset="-120"/>
              </a:rPr>
              <a:t>最低畢業學分數</a:t>
            </a:r>
            <a:r>
              <a:rPr lang="en-US" altLang="zh-TW" sz="5143" dirty="0">
                <a:latin typeface="王漢宗特明體繁" panose="02020300000000000000" pitchFamily="18" charset="-120"/>
                <a:ea typeface="王漢宗特明體繁" panose="02020300000000000000" pitchFamily="18" charset="-120"/>
              </a:rPr>
              <a:t>28</a:t>
            </a:r>
            <a:r>
              <a:rPr lang="zh-TW" altLang="en-US" sz="5143" dirty="0">
                <a:latin typeface="王漢宗特明體繁" panose="02020300000000000000" pitchFamily="18" charset="-120"/>
                <a:ea typeface="王漢宗特明體繁" panose="02020300000000000000" pitchFamily="18" charset="-120"/>
              </a:rPr>
              <a:t>學分。專業必修</a:t>
            </a:r>
            <a:r>
              <a:rPr lang="en-US" altLang="zh-TW" sz="5143" b="1" dirty="0">
                <a:latin typeface="王漢宗特明體繁" panose="02020300000000000000" pitchFamily="18" charset="-120"/>
                <a:ea typeface="王漢宗特明體繁" panose="02020300000000000000" pitchFamily="18" charset="-120"/>
              </a:rPr>
              <a:t>24</a:t>
            </a:r>
            <a:r>
              <a:rPr lang="zh-TW" altLang="en-US" sz="5143" dirty="0">
                <a:latin typeface="王漢宗特明體繁" panose="02020300000000000000" pitchFamily="18" charset="-120"/>
                <a:ea typeface="王漢宗特明體繁" panose="02020300000000000000" pitchFamily="18" charset="-120"/>
              </a:rPr>
              <a:t>學分、專業選修</a:t>
            </a:r>
            <a:r>
              <a:rPr lang="en-US" altLang="zh-TW" sz="5143" b="1" dirty="0">
                <a:latin typeface="王漢宗特明體繁" panose="02020300000000000000" pitchFamily="18" charset="-120"/>
                <a:ea typeface="王漢宗特明體繁" panose="02020300000000000000" pitchFamily="18" charset="-120"/>
              </a:rPr>
              <a:t>4</a:t>
            </a:r>
            <a:r>
              <a:rPr lang="zh-TW" altLang="en-US" sz="5143" dirty="0">
                <a:latin typeface="王漢宗特明體繁" panose="02020300000000000000" pitchFamily="18" charset="-120"/>
                <a:ea typeface="王漢宗特明體繁" panose="02020300000000000000" pitchFamily="18" charset="-120"/>
              </a:rPr>
              <a:t>學分。</a:t>
            </a:r>
            <a:endParaRPr lang="en-US" altLang="zh-TW" sz="5143" dirty="0">
              <a:latin typeface="王漢宗特明體繁" panose="02020300000000000000" pitchFamily="18" charset="-120"/>
              <a:ea typeface="王漢宗特明體繁" panose="02020300000000000000" pitchFamily="18" charset="-120"/>
            </a:endParaRPr>
          </a:p>
          <a:p>
            <a:pPr marL="870813" indent="-870813">
              <a:spcBef>
                <a:spcPts val="1143"/>
              </a:spcBef>
              <a:spcAft>
                <a:spcPts val="1143"/>
              </a:spcAft>
              <a:buFont typeface="+mj-ea"/>
              <a:buAutoNum type="ea1ChtPeriod"/>
            </a:pPr>
            <a:r>
              <a:rPr lang="zh-TW" altLang="en-US" sz="5143" dirty="0">
                <a:latin typeface="王漢宗特明體繁" panose="02020300000000000000" pitchFamily="18" charset="-120"/>
                <a:ea typeface="王漢宗特明體繁" panose="02020300000000000000" pitchFamily="18" charset="-120"/>
              </a:rPr>
              <a:t>中等學校教師師資職前教育課程教育專業課程科目，應修至少</a:t>
            </a:r>
            <a:r>
              <a:rPr lang="en-US" altLang="zh-TW" sz="5143" b="1" dirty="0">
                <a:latin typeface="王漢宗特明體繁" panose="02020300000000000000" pitchFamily="18" charset="-120"/>
                <a:ea typeface="王漢宗特明體繁" panose="02020300000000000000" pitchFamily="18" charset="-120"/>
              </a:rPr>
              <a:t>28</a:t>
            </a:r>
            <a:r>
              <a:rPr lang="zh-TW" altLang="en-US" sz="5143" dirty="0">
                <a:latin typeface="王漢宗特明體繁" panose="02020300000000000000" pitchFamily="18" charset="-120"/>
                <a:ea typeface="王漢宗特明體繁" panose="02020300000000000000" pitchFamily="18" charset="-120"/>
              </a:rPr>
              <a:t>學分，其中：</a:t>
            </a:r>
          </a:p>
          <a:p>
            <a:pPr marL="2863405" lvl="1" indent="-870813">
              <a:spcBef>
                <a:spcPts val="1143"/>
              </a:spcBef>
              <a:spcAft>
                <a:spcPts val="1143"/>
              </a:spcAft>
              <a:buFont typeface="+mj-lt"/>
              <a:buAutoNum type="arabicPeriod"/>
            </a:pPr>
            <a:r>
              <a:rPr lang="zh-TW" altLang="en-US" sz="5143" dirty="0">
                <a:latin typeface="王漢宗特明體繁" panose="02020300000000000000" pitchFamily="18" charset="-120"/>
                <a:ea typeface="王漢宗特明體繁" panose="02020300000000000000" pitchFamily="18" charset="-120"/>
              </a:rPr>
              <a:t>教育基礎課程，必修至少選</a:t>
            </a:r>
            <a:r>
              <a:rPr lang="en-US" altLang="zh-TW" sz="5143" dirty="0">
                <a:latin typeface="王漢宗特明體繁" panose="02020300000000000000" pitchFamily="18" charset="-120"/>
                <a:ea typeface="王漢宗特明體繁" panose="02020300000000000000" pitchFamily="18" charset="-120"/>
              </a:rPr>
              <a:t>2</a:t>
            </a:r>
            <a:r>
              <a:rPr lang="zh-TW" altLang="en-US" sz="5143" dirty="0">
                <a:latin typeface="王漢宗特明體繁" panose="02020300000000000000" pitchFamily="18" charset="-120"/>
                <a:ea typeface="王漢宗特明體繁" panose="02020300000000000000" pitchFamily="18" charset="-120"/>
              </a:rPr>
              <a:t>門</a:t>
            </a:r>
            <a:r>
              <a:rPr lang="en-US" altLang="zh-TW" sz="5143" dirty="0">
                <a:latin typeface="王漢宗特明體繁" panose="02020300000000000000" pitchFamily="18" charset="-120"/>
                <a:ea typeface="王漢宗特明體繁" panose="02020300000000000000" pitchFamily="18" charset="-120"/>
              </a:rPr>
              <a:t>4</a:t>
            </a:r>
            <a:r>
              <a:rPr lang="zh-TW" altLang="en-US" sz="5143" dirty="0">
                <a:latin typeface="王漢宗特明體繁" panose="02020300000000000000" pitchFamily="18" charset="-120"/>
                <a:ea typeface="王漢宗特明體繁" panose="02020300000000000000" pitchFamily="18" charset="-120"/>
              </a:rPr>
              <a:t>學分。 </a:t>
            </a:r>
            <a:endParaRPr lang="en-US" altLang="zh-TW" sz="5143" dirty="0">
              <a:latin typeface="王漢宗特明體繁" panose="02020300000000000000" pitchFamily="18" charset="-120"/>
              <a:ea typeface="王漢宗特明體繁" panose="02020300000000000000" pitchFamily="18" charset="-120"/>
            </a:endParaRPr>
          </a:p>
          <a:p>
            <a:pPr marL="2863405" lvl="1" indent="-870813">
              <a:spcBef>
                <a:spcPts val="1143"/>
              </a:spcBef>
              <a:spcAft>
                <a:spcPts val="1143"/>
              </a:spcAft>
              <a:buFont typeface="+mj-lt"/>
              <a:buAutoNum type="arabicPeriod"/>
            </a:pPr>
            <a:r>
              <a:rPr lang="zh-TW" altLang="en-US" sz="5143" dirty="0">
                <a:latin typeface="王漢宗特明體繁" panose="02020300000000000000" pitchFamily="18" charset="-120"/>
                <a:ea typeface="王漢宗特明體繁" panose="02020300000000000000" pitchFamily="18" charset="-120"/>
              </a:rPr>
              <a:t>教育方法課程，必修至少選</a:t>
            </a:r>
            <a:r>
              <a:rPr lang="en-US" altLang="zh-TW" sz="5143" dirty="0">
                <a:latin typeface="王漢宗特明體繁" panose="02020300000000000000" pitchFamily="18" charset="-120"/>
                <a:ea typeface="王漢宗特明體繁" panose="02020300000000000000" pitchFamily="18" charset="-120"/>
              </a:rPr>
              <a:t>4</a:t>
            </a:r>
            <a:r>
              <a:rPr lang="zh-TW" altLang="en-US" sz="5143" dirty="0">
                <a:latin typeface="王漢宗特明體繁" panose="02020300000000000000" pitchFamily="18" charset="-120"/>
                <a:ea typeface="王漢宗特明體繁" panose="02020300000000000000" pitchFamily="18" charset="-120"/>
              </a:rPr>
              <a:t>門</a:t>
            </a:r>
            <a:r>
              <a:rPr lang="en-US" altLang="zh-TW" sz="5143" dirty="0">
                <a:latin typeface="王漢宗特明體繁" panose="02020300000000000000" pitchFamily="18" charset="-120"/>
                <a:ea typeface="王漢宗特明體繁" panose="02020300000000000000" pitchFamily="18" charset="-120"/>
              </a:rPr>
              <a:t>8</a:t>
            </a:r>
            <a:r>
              <a:rPr lang="zh-TW" altLang="en-US" sz="5143" dirty="0">
                <a:latin typeface="王漢宗特明體繁" panose="02020300000000000000" pitchFamily="18" charset="-120"/>
                <a:ea typeface="王漢宗特明體繁" panose="02020300000000000000" pitchFamily="18" charset="-120"/>
              </a:rPr>
              <a:t>學分。</a:t>
            </a:r>
            <a:endParaRPr lang="en-US" altLang="zh-TW" sz="5143" dirty="0">
              <a:latin typeface="王漢宗特明體繁" panose="02020300000000000000" pitchFamily="18" charset="-120"/>
              <a:ea typeface="王漢宗特明體繁" panose="02020300000000000000" pitchFamily="18" charset="-120"/>
            </a:endParaRPr>
          </a:p>
          <a:p>
            <a:pPr marL="2863405" lvl="1" indent="-870813">
              <a:spcBef>
                <a:spcPts val="1143"/>
              </a:spcBef>
              <a:spcAft>
                <a:spcPts val="1143"/>
              </a:spcAft>
              <a:buFont typeface="+mj-lt"/>
              <a:buAutoNum type="arabicPeriod"/>
            </a:pPr>
            <a:r>
              <a:rPr lang="zh-TW" altLang="en-US" sz="5143" dirty="0">
                <a:latin typeface="王漢宗特明體繁" panose="02020300000000000000" pitchFamily="18" charset="-120"/>
                <a:ea typeface="王漢宗特明體繁" panose="02020300000000000000" pitchFamily="18" charset="-120"/>
              </a:rPr>
              <a:t>教育實踐類課程，除教材教法</a:t>
            </a:r>
            <a:r>
              <a:rPr lang="en-US" altLang="zh-TW" sz="5143" dirty="0">
                <a:latin typeface="王漢宗特明體繁" panose="02020300000000000000" pitchFamily="18" charset="-120"/>
                <a:ea typeface="王漢宗特明體繁" panose="02020300000000000000" pitchFamily="18" charset="-120"/>
              </a:rPr>
              <a:t>/</a:t>
            </a:r>
            <a:r>
              <a:rPr lang="zh-TW" altLang="en-US" sz="5143" dirty="0">
                <a:latin typeface="王漢宗特明體繁" panose="02020300000000000000" pitchFamily="18" charset="-120"/>
                <a:ea typeface="王漢宗特明體繁" panose="02020300000000000000" pitchFamily="18" charset="-120"/>
              </a:rPr>
              <a:t>教學實習必選外，另</a:t>
            </a:r>
            <a:r>
              <a:rPr lang="en-US" altLang="zh-TW" sz="5143" dirty="0">
                <a:latin typeface="王漢宗特明體繁" panose="02020300000000000000" pitchFamily="18" charset="-120"/>
                <a:ea typeface="王漢宗特明體繁" panose="02020300000000000000" pitchFamily="18" charset="-120"/>
              </a:rPr>
              <a:t>3</a:t>
            </a:r>
            <a:r>
              <a:rPr lang="zh-TW" altLang="en-US" sz="5143" dirty="0">
                <a:latin typeface="王漢宗特明體繁" panose="02020300000000000000" pitchFamily="18" charset="-120"/>
                <a:ea typeface="王漢宗特明體繁" panose="02020300000000000000" pitchFamily="18" charset="-120"/>
              </a:rPr>
              <a:t>門至少選</a:t>
            </a:r>
            <a:r>
              <a:rPr lang="en-US" altLang="zh-TW" sz="5143" dirty="0">
                <a:latin typeface="王漢宗特明體繁" panose="02020300000000000000" pitchFamily="18" charset="-120"/>
                <a:ea typeface="王漢宗特明體繁" panose="02020300000000000000" pitchFamily="18" charset="-120"/>
              </a:rPr>
              <a:t>2</a:t>
            </a:r>
            <a:r>
              <a:rPr lang="zh-TW" altLang="en-US" sz="5143" dirty="0">
                <a:latin typeface="王漢宗特明體繁" panose="02020300000000000000" pitchFamily="18" charset="-120"/>
                <a:ea typeface="王漢宗特明體繁" panose="02020300000000000000" pitchFamily="18" charset="-120"/>
              </a:rPr>
              <a:t>門，總計</a:t>
            </a:r>
            <a:r>
              <a:rPr lang="en-US" altLang="zh-TW" sz="5143" dirty="0">
                <a:latin typeface="王漢宗特明體繁" panose="02020300000000000000" pitchFamily="18" charset="-120"/>
                <a:ea typeface="王漢宗特明體繁" panose="02020300000000000000" pitchFamily="18" charset="-120"/>
              </a:rPr>
              <a:t>10</a:t>
            </a:r>
            <a:r>
              <a:rPr lang="zh-TW" altLang="en-US" sz="5143" dirty="0">
                <a:latin typeface="王漢宗特明體繁" panose="02020300000000000000" pitchFamily="18" charset="-120"/>
                <a:ea typeface="王漢宗特明體繁" panose="02020300000000000000" pitchFamily="18" charset="-120"/>
              </a:rPr>
              <a:t>學分。</a:t>
            </a:r>
            <a:endParaRPr lang="en-US" altLang="zh-TW" sz="5143" dirty="0">
              <a:latin typeface="王漢宗特明體繁" panose="02020300000000000000" pitchFamily="18" charset="-120"/>
              <a:ea typeface="王漢宗特明體繁" panose="02020300000000000000" pitchFamily="18" charset="-120"/>
            </a:endParaRPr>
          </a:p>
          <a:p>
            <a:pPr marL="2863405" lvl="1" indent="-870813">
              <a:spcBef>
                <a:spcPts val="1143"/>
              </a:spcBef>
              <a:spcAft>
                <a:spcPts val="1143"/>
              </a:spcAft>
              <a:buFont typeface="+mj-lt"/>
              <a:buAutoNum type="arabicPeriod"/>
            </a:pPr>
            <a:r>
              <a:rPr lang="zh-TW" altLang="en-US" sz="5143" dirty="0">
                <a:latin typeface="王漢宗特明體繁" panose="02020300000000000000" pitchFamily="18" charset="-120"/>
                <a:ea typeface="王漢宗特明體繁" panose="02020300000000000000" pitchFamily="18" charset="-120"/>
              </a:rPr>
              <a:t>選修課程：生涯規劃與適性輔導為必選。</a:t>
            </a:r>
            <a:endParaRPr lang="en-US" altLang="zh-TW" sz="5143" dirty="0">
              <a:latin typeface="王漢宗特明體繁" panose="02020300000000000000" pitchFamily="18" charset="-120"/>
              <a:ea typeface="王漢宗特明體繁" panose="02020300000000000000" pitchFamily="18" charset="-120"/>
            </a:endParaRPr>
          </a:p>
          <a:p>
            <a:pPr marL="870813" indent="-870813">
              <a:spcBef>
                <a:spcPts val="1143"/>
              </a:spcBef>
              <a:spcAft>
                <a:spcPts val="1143"/>
              </a:spcAft>
              <a:buFont typeface="+mj-ea"/>
              <a:buAutoNum type="ea1ChtPeriod" startAt="3"/>
            </a:pPr>
            <a:r>
              <a:rPr lang="zh-TW" altLang="en-US" sz="5143" dirty="0">
                <a:latin typeface="王漢宗特明體繁" panose="02020300000000000000" pitchFamily="18" charset="-120"/>
                <a:ea typeface="王漢宗特明體繁" panose="02020300000000000000" pitchFamily="18" charset="-120"/>
              </a:rPr>
              <a:t>修畢教育</a:t>
            </a:r>
            <a:r>
              <a:rPr lang="zh-TW" altLang="en-US" sz="5143" b="1" dirty="0">
                <a:latin typeface="王漢宗特明體繁" panose="02020300000000000000" pitchFamily="18" charset="-120"/>
                <a:ea typeface="王漢宗特明體繁" panose="02020300000000000000" pitchFamily="18" charset="-120"/>
              </a:rPr>
              <a:t>基礎</a:t>
            </a:r>
            <a:r>
              <a:rPr lang="zh-TW" altLang="en-US" sz="5143" b="1" u="sng" dirty="0">
                <a:latin typeface="王漢宗特明體繁" panose="02020300000000000000" pitchFamily="18" charset="-120"/>
                <a:ea typeface="王漢宗特明體繁" panose="02020300000000000000" pitchFamily="18" charset="-120"/>
              </a:rPr>
              <a:t>必修</a:t>
            </a:r>
            <a:r>
              <a:rPr lang="zh-TW" altLang="en-US" sz="5143" dirty="0">
                <a:latin typeface="王漢宗特明體繁" panose="02020300000000000000" pitchFamily="18" charset="-120"/>
                <a:ea typeface="王漢宗特明體繁" panose="02020300000000000000" pitchFamily="18" charset="-120"/>
              </a:rPr>
              <a:t>課程</a:t>
            </a:r>
            <a:r>
              <a:rPr lang="en-US" altLang="zh-TW" sz="5143" dirty="0">
                <a:latin typeface="王漢宗特明體繁" panose="02020300000000000000" pitchFamily="18" charset="-120"/>
                <a:ea typeface="王漢宗特明體繁" panose="02020300000000000000" pitchFamily="18" charset="-120"/>
              </a:rPr>
              <a:t>4</a:t>
            </a:r>
            <a:r>
              <a:rPr lang="zh-TW" altLang="en-US" sz="5143" dirty="0">
                <a:latin typeface="王漢宗特明體繁" panose="02020300000000000000" pitchFamily="18" charset="-120"/>
                <a:ea typeface="王漢宗特明體繁" panose="02020300000000000000" pitchFamily="18" charset="-120"/>
              </a:rPr>
              <a:t>學分及教育</a:t>
            </a:r>
            <a:r>
              <a:rPr lang="zh-TW" altLang="en-US" sz="5143" b="1" dirty="0">
                <a:latin typeface="王漢宗特明體繁" panose="02020300000000000000" pitchFamily="18" charset="-120"/>
                <a:ea typeface="王漢宗特明體繁" panose="02020300000000000000" pitchFamily="18" charset="-120"/>
              </a:rPr>
              <a:t>方法</a:t>
            </a:r>
            <a:r>
              <a:rPr lang="zh-TW" altLang="en-US" sz="5143" b="1" u="sng" dirty="0">
                <a:latin typeface="王漢宗特明體繁" panose="02020300000000000000" pitchFamily="18" charset="-120"/>
                <a:ea typeface="王漢宗特明體繁" panose="02020300000000000000" pitchFamily="18" charset="-120"/>
              </a:rPr>
              <a:t>必修</a:t>
            </a:r>
            <a:r>
              <a:rPr lang="zh-TW" altLang="en-US" sz="5143" dirty="0">
                <a:latin typeface="王漢宗特明體繁" panose="02020300000000000000" pitchFamily="18" charset="-120"/>
                <a:ea typeface="王漢宗特明體繁" panose="02020300000000000000" pitchFamily="18" charset="-120"/>
              </a:rPr>
              <a:t>課程</a:t>
            </a:r>
            <a:r>
              <a:rPr lang="en-US" altLang="zh-TW" sz="5143" dirty="0">
                <a:latin typeface="王漢宗特明體繁" panose="02020300000000000000" pitchFamily="18" charset="-120"/>
                <a:ea typeface="王漢宗特明體繁" panose="02020300000000000000" pitchFamily="18" charset="-120"/>
              </a:rPr>
              <a:t>4</a:t>
            </a:r>
            <a:r>
              <a:rPr lang="zh-TW" altLang="en-US" sz="5143" dirty="0">
                <a:latin typeface="王漢宗特明體繁" panose="02020300000000000000" pitchFamily="18" charset="-120"/>
                <a:ea typeface="王漢宗特明體繁" panose="02020300000000000000" pitchFamily="18" charset="-120"/>
              </a:rPr>
              <a:t>學分，共計</a:t>
            </a:r>
            <a:r>
              <a:rPr lang="en-US" altLang="zh-TW" sz="5143" dirty="0">
                <a:latin typeface="王漢宗特明體繁" panose="02020300000000000000" pitchFamily="18" charset="-120"/>
                <a:ea typeface="王漢宗特明體繁" panose="02020300000000000000" pitchFamily="18" charset="-120"/>
              </a:rPr>
              <a:t>8</a:t>
            </a:r>
            <a:r>
              <a:rPr lang="zh-TW" altLang="en-US" sz="5143" dirty="0">
                <a:latin typeface="王漢宗特明體繁" panose="02020300000000000000" pitchFamily="18" charset="-120"/>
                <a:ea typeface="王漢宗特明體繁" panose="02020300000000000000" pitchFamily="18" charset="-120"/>
              </a:rPr>
              <a:t>學分後，才能修習教材教法與教學實習課程。</a:t>
            </a:r>
            <a:endParaRPr lang="en-US" altLang="zh-TW" sz="5143" dirty="0">
              <a:latin typeface="王漢宗特明體繁" panose="02020300000000000000" pitchFamily="18" charset="-120"/>
              <a:ea typeface="王漢宗特明體繁" panose="02020300000000000000" pitchFamily="18" charset="-120"/>
            </a:endParaRPr>
          </a:p>
          <a:p>
            <a:pPr marL="870813" indent="-870813">
              <a:spcBef>
                <a:spcPts val="1143"/>
              </a:spcBef>
              <a:spcAft>
                <a:spcPts val="1143"/>
              </a:spcAft>
              <a:buFont typeface="+mj-ea"/>
              <a:buAutoNum type="ea1ChtPeriod" startAt="3"/>
            </a:pPr>
            <a:r>
              <a:rPr lang="zh-TW" altLang="en-US" sz="5143" dirty="0">
                <a:latin typeface="王漢宗特明體繁" panose="02020300000000000000" pitchFamily="18" charset="-120"/>
                <a:ea typeface="王漢宗特明體繁" panose="02020300000000000000" pitchFamily="18" charset="-120"/>
              </a:rPr>
              <a:t>修畢「分領域</a:t>
            </a:r>
            <a:r>
              <a:rPr lang="en-US" altLang="zh-TW" sz="5143" dirty="0">
                <a:latin typeface="王漢宗特明體繁" panose="02020300000000000000" pitchFamily="18" charset="-120"/>
                <a:ea typeface="王漢宗特明體繁" panose="02020300000000000000" pitchFamily="18" charset="-120"/>
              </a:rPr>
              <a:t>/</a:t>
            </a:r>
            <a:r>
              <a:rPr lang="zh-TW" altLang="en-US" sz="5143" dirty="0">
                <a:latin typeface="王漢宗特明體繁" panose="02020300000000000000" pitchFamily="18" charset="-120"/>
                <a:ea typeface="王漢宗特明體繁" panose="02020300000000000000" pitchFamily="18" charset="-120"/>
              </a:rPr>
              <a:t>分科教材教法」方可修習「分領域</a:t>
            </a:r>
            <a:r>
              <a:rPr lang="en-US" altLang="zh-TW" sz="5143" dirty="0">
                <a:latin typeface="王漢宗特明體繁" panose="02020300000000000000" pitchFamily="18" charset="-120"/>
                <a:ea typeface="王漢宗特明體繁" panose="02020300000000000000" pitchFamily="18" charset="-120"/>
              </a:rPr>
              <a:t>/</a:t>
            </a:r>
            <a:r>
              <a:rPr lang="zh-TW" altLang="en-US" sz="5143" dirty="0">
                <a:latin typeface="王漢宗特明體繁" panose="02020300000000000000" pitchFamily="18" charset="-120"/>
                <a:ea typeface="王漢宗特明體繁" panose="02020300000000000000" pitchFamily="18" charset="-120"/>
              </a:rPr>
              <a:t>分科教學實習」，且教材教法及教學實習課程為總結性評量，應於畢業前之最後一個修業年限才可修習。</a:t>
            </a:r>
          </a:p>
        </p:txBody>
      </p:sp>
      <p:sp>
        <p:nvSpPr>
          <p:cNvPr id="67" name="矩形 66"/>
          <p:cNvSpPr/>
          <p:nvPr/>
        </p:nvSpPr>
        <p:spPr>
          <a:xfrm>
            <a:off x="29649408" y="11891585"/>
            <a:ext cx="6051657" cy="126483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7619" dirty="0">
                <a:latin typeface="王漢宗顏楷體繁" panose="02000500000000000000" pitchFamily="2" charset="-120"/>
                <a:ea typeface="王漢宗顏楷體繁" panose="02000500000000000000" pitchFamily="2" charset="-120"/>
                <a:cs typeface="Arial Unicode MS" panose="020B0604020202020204" pitchFamily="34" charset="-120"/>
              </a:rPr>
              <a:t>重要相關規定</a:t>
            </a:r>
            <a:endParaRPr lang="en-US" altLang="zh-TW" sz="7619" dirty="0">
              <a:latin typeface="王漢宗顏楷體繁" panose="02000500000000000000" pitchFamily="2" charset="-120"/>
              <a:ea typeface="王漢宗顏楷體繁" panose="02000500000000000000" pitchFamily="2" charset="-120"/>
              <a:cs typeface="Arial Unicode MS" panose="020B0604020202020204" pitchFamily="34" charset="-120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33652514" y="27903616"/>
            <a:ext cx="10940816" cy="6785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3809" dirty="0">
                <a:solidFill>
                  <a:srgbClr val="0000FF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Arial Unicode MS" panose="020B0604020202020204" pitchFamily="34" charset="-120"/>
              </a:rPr>
              <a:t>※</a:t>
            </a:r>
            <a:r>
              <a:rPr lang="zh-TW" altLang="en-US" sz="3809" dirty="0">
                <a:solidFill>
                  <a:srgbClr val="0000FF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Arial Unicode MS" panose="020B0604020202020204" pitchFamily="34" charset="-120"/>
              </a:rPr>
              <a:t>本表僅供參考，相關規定依師培中心公告為準。</a:t>
            </a:r>
            <a:endParaRPr lang="zh-TW" altLang="en-US" sz="3809" dirty="0">
              <a:solidFill>
                <a:srgbClr val="0000FF"/>
              </a:solidFill>
              <a:latin typeface="王漢宗顏楷體繁" panose="02000500000000000000" pitchFamily="2" charset="-120"/>
              <a:ea typeface="王漢宗顏楷體繁" panose="02000500000000000000" pitchFamily="2" charset="-120"/>
              <a:cs typeface="Arial Unicode MS" panose="020B0604020202020204" pitchFamily="34" charset="-12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36083906" y="3977677"/>
            <a:ext cx="3849131" cy="44889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zh-TW" sz="2857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﹜</a:t>
            </a:r>
            <a:endParaRPr lang="zh-TW" altLang="zh-TW" sz="28570" kern="1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41182484" y="7701794"/>
            <a:ext cx="3194638" cy="30234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zh-TW" sz="19047" b="1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﹜</a:t>
            </a:r>
            <a:endParaRPr lang="zh-TW" altLang="zh-TW" sz="19047" b="1" kern="1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42951548" y="8462468"/>
            <a:ext cx="1893467" cy="11183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6667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 Unicode MS" panose="020B0604020202020204" pitchFamily="34" charset="-120"/>
              </a:rPr>
              <a:t>必選</a:t>
            </a:r>
          </a:p>
        </p:txBody>
      </p:sp>
      <p:sp>
        <p:nvSpPr>
          <p:cNvPr id="32" name="矩形 31"/>
          <p:cNvSpPr/>
          <p:nvPr/>
        </p:nvSpPr>
        <p:spPr>
          <a:xfrm>
            <a:off x="38496196" y="5829330"/>
            <a:ext cx="2140330" cy="126483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7619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 Unicode MS" panose="020B0604020202020204" pitchFamily="34" charset="-120"/>
              </a:rPr>
              <a:t>3</a:t>
            </a:r>
            <a:r>
              <a:rPr lang="zh-TW" altLang="en-US" sz="7619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 Unicode MS" panose="020B0604020202020204" pitchFamily="34" charset="-120"/>
              </a:rPr>
              <a:t>選</a:t>
            </a:r>
            <a:r>
              <a:rPr lang="en-US" altLang="zh-TW" sz="7619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 Unicode MS" panose="020B0604020202020204" pitchFamily="34" charset="-120"/>
              </a:rPr>
              <a:t>2</a:t>
            </a:r>
            <a:endParaRPr lang="zh-TW" altLang="en-US" sz="7619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  <a:cs typeface="Arial Unicode MS" panose="020B0604020202020204" pitchFamily="34" charset="-120"/>
            </a:endParaRPr>
          </a:p>
        </p:txBody>
      </p:sp>
      <p:sp>
        <p:nvSpPr>
          <p:cNvPr id="3" name="AutoShape 2" descr="ãlogo site:ndhu.edu.twãçåçæå°çµæ"/>
          <p:cNvSpPr>
            <a:spLocks noChangeAspect="1" noChangeArrowheads="1"/>
          </p:cNvSpPr>
          <p:nvPr/>
        </p:nvSpPr>
        <p:spPr bwMode="auto">
          <a:xfrm>
            <a:off x="5279963" y="-137585"/>
            <a:ext cx="290289" cy="290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87087" tIns="43543" rIns="87087" bIns="43543" numCol="1" anchor="t" anchorCtr="0" compatLnSpc="1">
            <a:prstTxWarp prst="textNoShape">
              <a:avLst/>
            </a:prstTxWarp>
          </a:bodyPr>
          <a:lstStyle/>
          <a:p>
            <a:endParaRPr lang="zh-TW" altLang="en-US" sz="7809"/>
          </a:p>
        </p:txBody>
      </p:sp>
      <p:sp>
        <p:nvSpPr>
          <p:cNvPr id="4" name="AutoShape 4" descr="ãlogo site:ndhu.edu.twãçåçæå°çµæ"/>
          <p:cNvSpPr>
            <a:spLocks noChangeAspect="1" noChangeArrowheads="1"/>
          </p:cNvSpPr>
          <p:nvPr/>
        </p:nvSpPr>
        <p:spPr bwMode="auto">
          <a:xfrm>
            <a:off x="5425107" y="7560"/>
            <a:ext cx="290289" cy="290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87087" tIns="43543" rIns="87087" bIns="43543" numCol="1" anchor="t" anchorCtr="0" compatLnSpc="1">
            <a:prstTxWarp prst="textNoShape">
              <a:avLst/>
            </a:prstTxWarp>
          </a:bodyPr>
          <a:lstStyle/>
          <a:p>
            <a:endParaRPr lang="zh-TW" altLang="en-US" sz="7809"/>
          </a:p>
        </p:txBody>
      </p:sp>
      <p:sp>
        <p:nvSpPr>
          <p:cNvPr id="5" name="AutoShape 6" descr="ãlogo site:ndhu.edu.twãçåçæå°çµæ"/>
          <p:cNvSpPr>
            <a:spLocks noChangeAspect="1" noChangeArrowheads="1"/>
          </p:cNvSpPr>
          <p:nvPr/>
        </p:nvSpPr>
        <p:spPr bwMode="auto">
          <a:xfrm>
            <a:off x="5570251" y="152704"/>
            <a:ext cx="290289" cy="290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87087" tIns="43543" rIns="87087" bIns="43543" numCol="1" anchor="t" anchorCtr="0" compatLnSpc="1">
            <a:prstTxWarp prst="textNoShape">
              <a:avLst/>
            </a:prstTxWarp>
          </a:bodyPr>
          <a:lstStyle/>
          <a:p>
            <a:endParaRPr lang="zh-TW" altLang="en-US" sz="7809"/>
          </a:p>
        </p:txBody>
      </p:sp>
    </p:spTree>
    <p:extLst>
      <p:ext uri="{BB962C8B-B14F-4D97-AF65-F5344CB8AC3E}">
        <p14:creationId xmlns:p14="http://schemas.microsoft.com/office/powerpoint/2010/main" val="4195531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矩形: 圓角 87">
            <a:extLst>
              <a:ext uri="{FF2B5EF4-FFF2-40B4-BE49-F238E27FC236}">
                <a16:creationId xmlns="" xmlns:a16="http://schemas.microsoft.com/office/drawing/2014/main" id="{5D9E88E5-641F-49EF-B583-9B82E8C18EB3}"/>
              </a:ext>
            </a:extLst>
          </p:cNvPr>
          <p:cNvSpPr/>
          <p:nvPr/>
        </p:nvSpPr>
        <p:spPr>
          <a:xfrm>
            <a:off x="39512287" y="8662486"/>
            <a:ext cx="9997569" cy="19706850"/>
          </a:xfrm>
          <a:prstGeom prst="roundRect">
            <a:avLst>
              <a:gd name="adj" fmla="val 5861"/>
            </a:avLst>
          </a:prstGeom>
          <a:solidFill>
            <a:schemeClr val="bg1">
              <a:lumMod val="8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5" name="矩形: 圓角 94">
            <a:extLst>
              <a:ext uri="{FF2B5EF4-FFF2-40B4-BE49-F238E27FC236}">
                <a16:creationId xmlns="" xmlns:a16="http://schemas.microsoft.com/office/drawing/2014/main" id="{E11FDC46-98D7-4D83-A284-447703CB10B5}"/>
              </a:ext>
            </a:extLst>
          </p:cNvPr>
          <p:cNvSpPr/>
          <p:nvPr/>
        </p:nvSpPr>
        <p:spPr>
          <a:xfrm>
            <a:off x="40071917" y="17667184"/>
            <a:ext cx="8885519" cy="5341692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4" name="矩形: 圓角 93">
            <a:extLst>
              <a:ext uri="{FF2B5EF4-FFF2-40B4-BE49-F238E27FC236}">
                <a16:creationId xmlns="" xmlns:a16="http://schemas.microsoft.com/office/drawing/2014/main" id="{773F9D78-FF99-4032-9E0B-80C98BF28A67}"/>
              </a:ext>
            </a:extLst>
          </p:cNvPr>
          <p:cNvSpPr/>
          <p:nvPr/>
        </p:nvSpPr>
        <p:spPr>
          <a:xfrm>
            <a:off x="40099739" y="11886177"/>
            <a:ext cx="8885519" cy="5341692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1" name="矩形: 圓角 90">
            <a:extLst>
              <a:ext uri="{FF2B5EF4-FFF2-40B4-BE49-F238E27FC236}">
                <a16:creationId xmlns="" xmlns:a16="http://schemas.microsoft.com/office/drawing/2014/main" id="{202F6616-3A85-4570-8A4F-FB8543041611}"/>
              </a:ext>
            </a:extLst>
          </p:cNvPr>
          <p:cNvSpPr/>
          <p:nvPr/>
        </p:nvSpPr>
        <p:spPr>
          <a:xfrm>
            <a:off x="42369688" y="9294214"/>
            <a:ext cx="4248471" cy="1905447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1" name="矩形: 圓角 80">
            <a:extLst>
              <a:ext uri="{FF2B5EF4-FFF2-40B4-BE49-F238E27FC236}">
                <a16:creationId xmlns="" xmlns:a16="http://schemas.microsoft.com/office/drawing/2014/main" id="{37C31CF7-05AD-4478-AB7B-731ACDA43836}"/>
              </a:ext>
            </a:extLst>
          </p:cNvPr>
          <p:cNvSpPr/>
          <p:nvPr/>
        </p:nvSpPr>
        <p:spPr>
          <a:xfrm>
            <a:off x="33579319" y="8537776"/>
            <a:ext cx="5684623" cy="1986938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3" name="矩形: 圓角 82">
            <a:extLst>
              <a:ext uri="{FF2B5EF4-FFF2-40B4-BE49-F238E27FC236}">
                <a16:creationId xmlns="" xmlns:a16="http://schemas.microsoft.com/office/drawing/2014/main" id="{0AE25702-AE02-40F8-AFA4-1C88DB55EE1F}"/>
              </a:ext>
            </a:extLst>
          </p:cNvPr>
          <p:cNvSpPr/>
          <p:nvPr/>
        </p:nvSpPr>
        <p:spPr>
          <a:xfrm>
            <a:off x="34303085" y="9097488"/>
            <a:ext cx="3792617" cy="140022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4" name="矩形: 圓角 83">
            <a:extLst>
              <a:ext uri="{FF2B5EF4-FFF2-40B4-BE49-F238E27FC236}">
                <a16:creationId xmlns="" xmlns:a16="http://schemas.microsoft.com/office/drawing/2014/main" id="{998B2440-AA7B-46F5-85E5-B155A5A7F5BC}"/>
              </a:ext>
            </a:extLst>
          </p:cNvPr>
          <p:cNvSpPr/>
          <p:nvPr/>
        </p:nvSpPr>
        <p:spPr>
          <a:xfrm>
            <a:off x="34327185" y="10938854"/>
            <a:ext cx="3792617" cy="140022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5" name="矩形: 圓角 84">
            <a:extLst>
              <a:ext uri="{FF2B5EF4-FFF2-40B4-BE49-F238E27FC236}">
                <a16:creationId xmlns="" xmlns:a16="http://schemas.microsoft.com/office/drawing/2014/main" id="{C9DBABD1-E500-4D6F-9174-629CA868B906}"/>
              </a:ext>
            </a:extLst>
          </p:cNvPr>
          <p:cNvSpPr/>
          <p:nvPr/>
        </p:nvSpPr>
        <p:spPr>
          <a:xfrm>
            <a:off x="34327185" y="12780220"/>
            <a:ext cx="3792617" cy="280076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6" name="矩形: 圓角 85">
            <a:extLst>
              <a:ext uri="{FF2B5EF4-FFF2-40B4-BE49-F238E27FC236}">
                <a16:creationId xmlns="" xmlns:a16="http://schemas.microsoft.com/office/drawing/2014/main" id="{2C6703BD-4631-4DA8-9FF2-94C77CE84C39}"/>
              </a:ext>
            </a:extLst>
          </p:cNvPr>
          <p:cNvSpPr/>
          <p:nvPr/>
        </p:nvSpPr>
        <p:spPr>
          <a:xfrm>
            <a:off x="34406905" y="16340117"/>
            <a:ext cx="3792617" cy="6152448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7" name="矩形: 圓角 86">
            <a:extLst>
              <a:ext uri="{FF2B5EF4-FFF2-40B4-BE49-F238E27FC236}">
                <a16:creationId xmlns="" xmlns:a16="http://schemas.microsoft.com/office/drawing/2014/main" id="{5998D8EC-F128-4DFD-B265-C087DD2F5F18}"/>
              </a:ext>
            </a:extLst>
          </p:cNvPr>
          <p:cNvSpPr/>
          <p:nvPr/>
        </p:nvSpPr>
        <p:spPr>
          <a:xfrm>
            <a:off x="34406905" y="22840878"/>
            <a:ext cx="3792617" cy="502503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5" name="矩形: 圓角 74">
            <a:extLst>
              <a:ext uri="{FF2B5EF4-FFF2-40B4-BE49-F238E27FC236}">
                <a16:creationId xmlns="" xmlns:a16="http://schemas.microsoft.com/office/drawing/2014/main" id="{D0C458A9-86B0-494F-BE4E-48BA96F71997}"/>
              </a:ext>
            </a:extLst>
          </p:cNvPr>
          <p:cNvSpPr/>
          <p:nvPr/>
        </p:nvSpPr>
        <p:spPr>
          <a:xfrm>
            <a:off x="29437650" y="8499949"/>
            <a:ext cx="3827894" cy="1986938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9" name="矩形: 圓角 78">
            <a:extLst>
              <a:ext uri="{FF2B5EF4-FFF2-40B4-BE49-F238E27FC236}">
                <a16:creationId xmlns="" xmlns:a16="http://schemas.microsoft.com/office/drawing/2014/main" id="{07E3B62B-1CB1-4118-A548-302E2BA2C6C8}"/>
              </a:ext>
            </a:extLst>
          </p:cNvPr>
          <p:cNvSpPr/>
          <p:nvPr/>
        </p:nvSpPr>
        <p:spPr>
          <a:xfrm>
            <a:off x="30165319" y="14417428"/>
            <a:ext cx="1043237" cy="4235639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0" name="矩形: 圓角 79">
            <a:extLst>
              <a:ext uri="{FF2B5EF4-FFF2-40B4-BE49-F238E27FC236}">
                <a16:creationId xmlns="" xmlns:a16="http://schemas.microsoft.com/office/drawing/2014/main" id="{12273437-DE55-4973-B44E-85039378619A}"/>
              </a:ext>
            </a:extLst>
          </p:cNvPr>
          <p:cNvSpPr/>
          <p:nvPr/>
        </p:nvSpPr>
        <p:spPr>
          <a:xfrm>
            <a:off x="31654626" y="14417428"/>
            <a:ext cx="1043237" cy="4235639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矩形: 圓角 5">
            <a:extLst>
              <a:ext uri="{FF2B5EF4-FFF2-40B4-BE49-F238E27FC236}">
                <a16:creationId xmlns="" xmlns:a16="http://schemas.microsoft.com/office/drawing/2014/main" id="{E46F99F2-55F3-49F5-A481-99C760DEDA8D}"/>
              </a:ext>
            </a:extLst>
          </p:cNvPr>
          <p:cNvSpPr/>
          <p:nvPr/>
        </p:nvSpPr>
        <p:spPr>
          <a:xfrm>
            <a:off x="5832110" y="2805558"/>
            <a:ext cx="4680519" cy="25601061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8" name="矩形: 圓角 67">
            <a:extLst>
              <a:ext uri="{FF2B5EF4-FFF2-40B4-BE49-F238E27FC236}">
                <a16:creationId xmlns="" xmlns:a16="http://schemas.microsoft.com/office/drawing/2014/main" id="{CDF56922-B242-4E6A-AB7B-84C416DC8F5D}"/>
              </a:ext>
            </a:extLst>
          </p:cNvPr>
          <p:cNvSpPr/>
          <p:nvPr/>
        </p:nvSpPr>
        <p:spPr>
          <a:xfrm>
            <a:off x="6158031" y="5932646"/>
            <a:ext cx="3993356" cy="3428490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9" name="矩形: 圓角 68">
            <a:extLst>
              <a:ext uri="{FF2B5EF4-FFF2-40B4-BE49-F238E27FC236}">
                <a16:creationId xmlns="" xmlns:a16="http://schemas.microsoft.com/office/drawing/2014/main" id="{7FAC0261-81E4-4981-B952-FE5561165B25}"/>
              </a:ext>
            </a:extLst>
          </p:cNvPr>
          <p:cNvSpPr/>
          <p:nvPr/>
        </p:nvSpPr>
        <p:spPr>
          <a:xfrm>
            <a:off x="6158031" y="10048859"/>
            <a:ext cx="3993356" cy="3674636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0" name="矩形: 圓角 69">
            <a:extLst>
              <a:ext uri="{FF2B5EF4-FFF2-40B4-BE49-F238E27FC236}">
                <a16:creationId xmlns="" xmlns:a16="http://schemas.microsoft.com/office/drawing/2014/main" id="{797F0802-24ED-47A0-ACA1-85487AF32D06}"/>
              </a:ext>
            </a:extLst>
          </p:cNvPr>
          <p:cNvSpPr/>
          <p:nvPr/>
        </p:nvSpPr>
        <p:spPr>
          <a:xfrm>
            <a:off x="6158031" y="14417428"/>
            <a:ext cx="3993356" cy="3589431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1" name="矩形: 圓角 70">
            <a:extLst>
              <a:ext uri="{FF2B5EF4-FFF2-40B4-BE49-F238E27FC236}">
                <a16:creationId xmlns="" xmlns:a16="http://schemas.microsoft.com/office/drawing/2014/main" id="{C5491117-AB1A-41E0-97CF-8352DB6B9E7E}"/>
              </a:ext>
            </a:extLst>
          </p:cNvPr>
          <p:cNvSpPr/>
          <p:nvPr/>
        </p:nvSpPr>
        <p:spPr>
          <a:xfrm>
            <a:off x="6158031" y="18472469"/>
            <a:ext cx="3993356" cy="3519123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2" name="矩形: 圓角 71">
            <a:extLst>
              <a:ext uri="{FF2B5EF4-FFF2-40B4-BE49-F238E27FC236}">
                <a16:creationId xmlns="" xmlns:a16="http://schemas.microsoft.com/office/drawing/2014/main" id="{FF19E96E-E35E-4D12-917C-E62F04929FA4}"/>
              </a:ext>
            </a:extLst>
          </p:cNvPr>
          <p:cNvSpPr/>
          <p:nvPr/>
        </p:nvSpPr>
        <p:spPr>
          <a:xfrm>
            <a:off x="6158031" y="22576925"/>
            <a:ext cx="3993356" cy="4236395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7" name="矩形: 圓角 66">
            <a:extLst>
              <a:ext uri="{FF2B5EF4-FFF2-40B4-BE49-F238E27FC236}">
                <a16:creationId xmlns="" xmlns:a16="http://schemas.microsoft.com/office/drawing/2014/main" id="{FA15BE05-730E-4BBF-8848-3F1E65A5AA57}"/>
              </a:ext>
            </a:extLst>
          </p:cNvPr>
          <p:cNvSpPr/>
          <p:nvPr/>
        </p:nvSpPr>
        <p:spPr>
          <a:xfrm>
            <a:off x="6095571" y="3480425"/>
            <a:ext cx="4248471" cy="1622543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8" name="矩形: 圓角 37">
            <a:extLst>
              <a:ext uri="{FF2B5EF4-FFF2-40B4-BE49-F238E27FC236}">
                <a16:creationId xmlns="" xmlns:a16="http://schemas.microsoft.com/office/drawing/2014/main" id="{28F516F1-D41A-4619-8817-BBAA7C0D7BFC}"/>
              </a:ext>
            </a:extLst>
          </p:cNvPr>
          <p:cNvSpPr/>
          <p:nvPr/>
        </p:nvSpPr>
        <p:spPr>
          <a:xfrm>
            <a:off x="10964798" y="8468179"/>
            <a:ext cx="18273390" cy="19869386"/>
          </a:xfrm>
          <a:prstGeom prst="roundRect">
            <a:avLst>
              <a:gd name="adj" fmla="val 4642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6" name="矩形: 圓角 65">
            <a:extLst>
              <a:ext uri="{FF2B5EF4-FFF2-40B4-BE49-F238E27FC236}">
                <a16:creationId xmlns="" xmlns:a16="http://schemas.microsoft.com/office/drawing/2014/main" id="{AD1E6247-E496-4AAB-8A10-6BBD0FDAC24A}"/>
              </a:ext>
            </a:extLst>
          </p:cNvPr>
          <p:cNvSpPr/>
          <p:nvPr/>
        </p:nvSpPr>
        <p:spPr>
          <a:xfrm>
            <a:off x="11155154" y="8758934"/>
            <a:ext cx="3658084" cy="19288497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7" name="矩形: 圓角 36">
            <a:extLst>
              <a:ext uri="{FF2B5EF4-FFF2-40B4-BE49-F238E27FC236}">
                <a16:creationId xmlns="" xmlns:a16="http://schemas.microsoft.com/office/drawing/2014/main" id="{F27845BB-767F-460A-A149-FA6D235919C5}"/>
              </a:ext>
            </a:extLst>
          </p:cNvPr>
          <p:cNvSpPr/>
          <p:nvPr/>
        </p:nvSpPr>
        <p:spPr>
          <a:xfrm>
            <a:off x="10820782" y="2736504"/>
            <a:ext cx="38689074" cy="5510829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5" name="矩形: 圓角 64">
            <a:extLst>
              <a:ext uri="{FF2B5EF4-FFF2-40B4-BE49-F238E27FC236}">
                <a16:creationId xmlns="" xmlns:a16="http://schemas.microsoft.com/office/drawing/2014/main" id="{2C5C5411-4942-49C3-8B8C-8D817655C1EA}"/>
              </a:ext>
            </a:extLst>
          </p:cNvPr>
          <p:cNvSpPr/>
          <p:nvPr/>
        </p:nvSpPr>
        <p:spPr>
          <a:xfrm>
            <a:off x="11276516" y="3001835"/>
            <a:ext cx="3288682" cy="5029473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8" name="矩形: 圓角 57">
            <a:extLst>
              <a:ext uri="{FF2B5EF4-FFF2-40B4-BE49-F238E27FC236}">
                <a16:creationId xmlns="" xmlns:a16="http://schemas.microsoft.com/office/drawing/2014/main" id="{B2C42605-7F58-4F4F-B372-EC920220D6E3}"/>
              </a:ext>
            </a:extLst>
          </p:cNvPr>
          <p:cNvSpPr/>
          <p:nvPr/>
        </p:nvSpPr>
        <p:spPr>
          <a:xfrm>
            <a:off x="1637410" y="2805558"/>
            <a:ext cx="3998796" cy="25601061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4" name="矩形: 圓角 63">
            <a:extLst>
              <a:ext uri="{FF2B5EF4-FFF2-40B4-BE49-F238E27FC236}">
                <a16:creationId xmlns="" xmlns:a16="http://schemas.microsoft.com/office/drawing/2014/main" id="{685B8CBD-4F27-45EE-BF1A-C5DD0E5A03F4}"/>
              </a:ext>
            </a:extLst>
          </p:cNvPr>
          <p:cNvSpPr/>
          <p:nvPr/>
        </p:nvSpPr>
        <p:spPr>
          <a:xfrm>
            <a:off x="2048731" y="20536467"/>
            <a:ext cx="3288682" cy="2542927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3" name="矩形: 圓角 62">
            <a:extLst>
              <a:ext uri="{FF2B5EF4-FFF2-40B4-BE49-F238E27FC236}">
                <a16:creationId xmlns="" xmlns:a16="http://schemas.microsoft.com/office/drawing/2014/main" id="{A3684203-FCEC-44DA-861E-53213C2885F8}"/>
              </a:ext>
            </a:extLst>
          </p:cNvPr>
          <p:cNvSpPr/>
          <p:nvPr/>
        </p:nvSpPr>
        <p:spPr>
          <a:xfrm>
            <a:off x="2030756" y="16515203"/>
            <a:ext cx="3288682" cy="2542927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2" name="矩形: 圓角 61">
            <a:extLst>
              <a:ext uri="{FF2B5EF4-FFF2-40B4-BE49-F238E27FC236}">
                <a16:creationId xmlns="" xmlns:a16="http://schemas.microsoft.com/office/drawing/2014/main" id="{D41D14F1-7BF9-46B5-8074-B0B979B9342C}"/>
              </a:ext>
            </a:extLst>
          </p:cNvPr>
          <p:cNvSpPr/>
          <p:nvPr/>
        </p:nvSpPr>
        <p:spPr>
          <a:xfrm>
            <a:off x="1947100" y="12371702"/>
            <a:ext cx="3288682" cy="2542927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1" name="矩形: 圓角 60">
            <a:extLst>
              <a:ext uri="{FF2B5EF4-FFF2-40B4-BE49-F238E27FC236}">
                <a16:creationId xmlns="" xmlns:a16="http://schemas.microsoft.com/office/drawing/2014/main" id="{ED9C98C8-9D9B-4E72-852F-A7E2FAD2C9A7}"/>
              </a:ext>
            </a:extLst>
          </p:cNvPr>
          <p:cNvSpPr/>
          <p:nvPr/>
        </p:nvSpPr>
        <p:spPr>
          <a:xfrm>
            <a:off x="1968637" y="8376265"/>
            <a:ext cx="3288682" cy="2542927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0" name="矩形: 圓角 59">
            <a:extLst>
              <a:ext uri="{FF2B5EF4-FFF2-40B4-BE49-F238E27FC236}">
                <a16:creationId xmlns="" xmlns:a16="http://schemas.microsoft.com/office/drawing/2014/main" id="{31B63EA6-380F-485E-B33F-0CF8AA9D056C}"/>
              </a:ext>
            </a:extLst>
          </p:cNvPr>
          <p:cNvSpPr/>
          <p:nvPr/>
        </p:nvSpPr>
        <p:spPr>
          <a:xfrm>
            <a:off x="1951654" y="5818664"/>
            <a:ext cx="3288682" cy="1622543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9" name="矩形: 圓角 48">
            <a:extLst>
              <a:ext uri="{FF2B5EF4-FFF2-40B4-BE49-F238E27FC236}">
                <a16:creationId xmlns="" xmlns:a16="http://schemas.microsoft.com/office/drawing/2014/main" id="{61874544-0912-4610-BBB1-55E7F6581361}"/>
              </a:ext>
            </a:extLst>
          </p:cNvPr>
          <p:cNvSpPr/>
          <p:nvPr/>
        </p:nvSpPr>
        <p:spPr>
          <a:xfrm>
            <a:off x="40779833" y="3001835"/>
            <a:ext cx="7602029" cy="502947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8" name="矩形: 圓角 47">
            <a:extLst>
              <a:ext uri="{FF2B5EF4-FFF2-40B4-BE49-F238E27FC236}">
                <a16:creationId xmlns="" xmlns:a16="http://schemas.microsoft.com/office/drawing/2014/main" id="{ED93C5E5-FE61-4D1F-B02D-0C55C3E7F24C}"/>
              </a:ext>
            </a:extLst>
          </p:cNvPr>
          <p:cNvSpPr/>
          <p:nvPr/>
        </p:nvSpPr>
        <p:spPr>
          <a:xfrm>
            <a:off x="32887145" y="3001835"/>
            <a:ext cx="7212594" cy="502947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7" name="矩形: 圓角 46">
            <a:extLst>
              <a:ext uri="{FF2B5EF4-FFF2-40B4-BE49-F238E27FC236}">
                <a16:creationId xmlns="" xmlns:a16="http://schemas.microsoft.com/office/drawing/2014/main" id="{5321A5E0-B00D-41F1-B4AB-B831C4FBD59C}"/>
              </a:ext>
            </a:extLst>
          </p:cNvPr>
          <p:cNvSpPr/>
          <p:nvPr/>
        </p:nvSpPr>
        <p:spPr>
          <a:xfrm>
            <a:off x="24198184" y="3001835"/>
            <a:ext cx="8176580" cy="502947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6" name="矩形: 圓角 45">
            <a:extLst>
              <a:ext uri="{FF2B5EF4-FFF2-40B4-BE49-F238E27FC236}">
                <a16:creationId xmlns="" xmlns:a16="http://schemas.microsoft.com/office/drawing/2014/main" id="{4D03832E-DF2E-4784-A5E9-4ADFD7825503}"/>
              </a:ext>
            </a:extLst>
          </p:cNvPr>
          <p:cNvSpPr/>
          <p:nvPr/>
        </p:nvSpPr>
        <p:spPr>
          <a:xfrm>
            <a:off x="15178201" y="3001835"/>
            <a:ext cx="8535424" cy="502947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1" name="矩形: 圓角 40">
            <a:extLst>
              <a:ext uri="{FF2B5EF4-FFF2-40B4-BE49-F238E27FC236}">
                <a16:creationId xmlns="" xmlns:a16="http://schemas.microsoft.com/office/drawing/2014/main" id="{6E5AB123-2B56-4F71-9A72-10CF9D5314FB}"/>
              </a:ext>
            </a:extLst>
          </p:cNvPr>
          <p:cNvSpPr/>
          <p:nvPr/>
        </p:nvSpPr>
        <p:spPr>
          <a:xfrm>
            <a:off x="15207161" y="16816285"/>
            <a:ext cx="13393867" cy="4344715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b="1" dirty="0"/>
          </a:p>
        </p:txBody>
      </p:sp>
      <p:sp>
        <p:nvSpPr>
          <p:cNvPr id="40" name="矩形: 圓角 39">
            <a:extLst>
              <a:ext uri="{FF2B5EF4-FFF2-40B4-BE49-F238E27FC236}">
                <a16:creationId xmlns="" xmlns:a16="http://schemas.microsoft.com/office/drawing/2014/main" id="{AE1127E1-F53E-47D6-B46E-66804C42031F}"/>
              </a:ext>
            </a:extLst>
          </p:cNvPr>
          <p:cNvSpPr/>
          <p:nvPr/>
        </p:nvSpPr>
        <p:spPr>
          <a:xfrm>
            <a:off x="15312373" y="12117167"/>
            <a:ext cx="13393867" cy="4344715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b="1" dirty="0"/>
          </a:p>
        </p:txBody>
      </p:sp>
      <p:sp>
        <p:nvSpPr>
          <p:cNvPr id="39" name="矩形: 圓角 38">
            <a:extLst>
              <a:ext uri="{FF2B5EF4-FFF2-40B4-BE49-F238E27FC236}">
                <a16:creationId xmlns="" xmlns:a16="http://schemas.microsoft.com/office/drawing/2014/main" id="{F9B9C3E0-C0BE-4E84-81AA-C0D456980735}"/>
              </a:ext>
            </a:extLst>
          </p:cNvPr>
          <p:cNvSpPr/>
          <p:nvPr/>
        </p:nvSpPr>
        <p:spPr>
          <a:xfrm>
            <a:off x="15178201" y="8662485"/>
            <a:ext cx="13393866" cy="296921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b="1" dirty="0"/>
          </a:p>
        </p:txBody>
      </p:sp>
      <p:sp>
        <p:nvSpPr>
          <p:cNvPr id="43" name="矩形: 圓角 42">
            <a:extLst>
              <a:ext uri="{FF2B5EF4-FFF2-40B4-BE49-F238E27FC236}">
                <a16:creationId xmlns="" xmlns:a16="http://schemas.microsoft.com/office/drawing/2014/main" id="{B77B9706-49C4-49EF-B5CF-489666284E5D}"/>
              </a:ext>
            </a:extLst>
          </p:cNvPr>
          <p:cNvSpPr/>
          <p:nvPr/>
        </p:nvSpPr>
        <p:spPr>
          <a:xfrm>
            <a:off x="18013952" y="8841693"/>
            <a:ext cx="1376986" cy="2477749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4" name="矩形: 圓角 43">
            <a:extLst>
              <a:ext uri="{FF2B5EF4-FFF2-40B4-BE49-F238E27FC236}">
                <a16:creationId xmlns="" xmlns:a16="http://schemas.microsoft.com/office/drawing/2014/main" id="{9B724068-ACA4-41CE-9E36-619B3E9FF497}"/>
              </a:ext>
            </a:extLst>
          </p:cNvPr>
          <p:cNvSpPr/>
          <p:nvPr/>
        </p:nvSpPr>
        <p:spPr>
          <a:xfrm>
            <a:off x="18072609" y="13016688"/>
            <a:ext cx="1376986" cy="2477749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5" name="矩形: 圓角 44">
            <a:extLst>
              <a:ext uri="{FF2B5EF4-FFF2-40B4-BE49-F238E27FC236}">
                <a16:creationId xmlns="" xmlns:a16="http://schemas.microsoft.com/office/drawing/2014/main" id="{B745AACA-2600-41E1-AC1C-A655F9E9FAEF}"/>
              </a:ext>
            </a:extLst>
          </p:cNvPr>
          <p:cNvSpPr/>
          <p:nvPr/>
        </p:nvSpPr>
        <p:spPr>
          <a:xfrm>
            <a:off x="18066495" y="18472469"/>
            <a:ext cx="1376986" cy="2477749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2" name="矩形: 圓角 41">
            <a:extLst>
              <a:ext uri="{FF2B5EF4-FFF2-40B4-BE49-F238E27FC236}">
                <a16:creationId xmlns="" xmlns:a16="http://schemas.microsoft.com/office/drawing/2014/main" id="{67B5E37C-6A49-4269-9528-F844D59272E9}"/>
              </a:ext>
            </a:extLst>
          </p:cNvPr>
          <p:cNvSpPr/>
          <p:nvPr/>
        </p:nvSpPr>
        <p:spPr>
          <a:xfrm>
            <a:off x="15207160" y="21678999"/>
            <a:ext cx="13393867" cy="636843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b="1" dirty="0"/>
          </a:p>
        </p:txBody>
      </p:sp>
      <p:sp>
        <p:nvSpPr>
          <p:cNvPr id="2" name="文字方塊 1">
            <a:extLst>
              <a:ext uri="{FF2B5EF4-FFF2-40B4-BE49-F238E27FC236}">
                <a16:creationId xmlns="" xmlns:a16="http://schemas.microsoft.com/office/drawing/2014/main" id="{462B9681-417A-4346-95BB-2414C08DDA98}"/>
              </a:ext>
            </a:extLst>
          </p:cNvPr>
          <p:cNvSpPr txBox="1"/>
          <p:nvPr/>
        </p:nvSpPr>
        <p:spPr>
          <a:xfrm>
            <a:off x="8283515" y="381492"/>
            <a:ext cx="34639371" cy="18509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1428" dirty="0">
                <a:latin typeface="標楷體" panose="03000509000000000000" pitchFamily="65" charset="-120"/>
                <a:ea typeface="標楷體" panose="03000509000000000000" pitchFamily="65" charset="-120"/>
              </a:rPr>
              <a:t>國立東華大學師資培育中心中等教育學程 課程地圖 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="" xmlns:a16="http://schemas.microsoft.com/office/drawing/2014/main" id="{2CF1A65F-2B14-48B2-BDCD-EC0E6523A9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96246" y="3495353"/>
            <a:ext cx="4248471" cy="231140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304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3048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4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教師專業素養</a:t>
            </a:r>
            <a:endParaRPr kumimoji="0" lang="en-US" altLang="zh-TW" sz="4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marR="0" lvl="0" indent="3048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zh-TW" sz="4400" dirty="0">
              <a:solidFill>
                <a:srgbClr val="0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marR="0" lvl="0" indent="3048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TW" sz="4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marR="0" lvl="0" indent="3048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4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</a:p>
          <a:p>
            <a:pPr marL="0" marR="0" lvl="0" indent="3048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44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具備關懷與熱忱教育理念與實務應用的素養</a:t>
            </a:r>
            <a:endParaRPr kumimoji="0" lang="en-US" altLang="zh-TW" sz="4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3048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TW" sz="4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3048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4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3048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4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</a:p>
          <a:p>
            <a:pPr marL="0" marR="0" lvl="0" indent="3048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44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具備發展</a:t>
            </a:r>
            <a:endParaRPr kumimoji="0" lang="en-US" altLang="zh-TW" sz="4400" b="0" i="0" u="none" strike="noStrike" cap="none" normalizeH="0" baseline="0" dirty="0">
              <a:ln>
                <a:noFill/>
              </a:ln>
              <a:solidFill>
                <a:srgbClr val="333333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marR="0" lvl="0" indent="3048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44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學習者需求</a:t>
            </a:r>
            <a:endParaRPr kumimoji="0" lang="en-US" altLang="zh-TW" sz="4400" b="0" i="0" u="none" strike="noStrike" cap="none" normalizeH="0" baseline="0" dirty="0">
              <a:ln>
                <a:noFill/>
              </a:ln>
              <a:solidFill>
                <a:srgbClr val="333333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marR="0" lvl="0" indent="3048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44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課程及多元適性評量的素養</a:t>
            </a:r>
            <a:endParaRPr kumimoji="0" lang="en-US" altLang="zh-TW" sz="4400" b="0" i="0" u="none" strike="noStrike" cap="none" normalizeH="0" baseline="0" dirty="0">
              <a:ln>
                <a:noFill/>
              </a:ln>
              <a:solidFill>
                <a:srgbClr val="333333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marR="0" lvl="0" indent="3048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TW" sz="4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3048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4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3048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4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</a:p>
          <a:p>
            <a:pPr marL="0" marR="0" lvl="0" indent="3048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44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具備建立正向學習與適性輔導的素養</a:t>
            </a:r>
            <a:endParaRPr kumimoji="0" lang="en-US" altLang="zh-TW" sz="4400" b="0" i="0" u="none" strike="noStrike" cap="none" normalizeH="0" baseline="0" dirty="0">
              <a:ln>
                <a:noFill/>
              </a:ln>
              <a:solidFill>
                <a:srgbClr val="333333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marR="0" lvl="0" indent="3048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zh-TW" sz="4400" dirty="0">
              <a:solidFill>
                <a:srgbClr val="333333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marR="0" lvl="0" indent="3048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4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3048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4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4.</a:t>
            </a:r>
          </a:p>
          <a:p>
            <a:pPr marL="0" marR="0" lvl="0" indent="3048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44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具備並認同</a:t>
            </a:r>
            <a:endParaRPr kumimoji="0" lang="en-US" altLang="zh-TW" sz="4400" b="0" i="0" u="none" strike="noStrike" cap="none" normalizeH="0" baseline="0" dirty="0">
              <a:ln>
                <a:noFill/>
              </a:ln>
              <a:solidFill>
                <a:srgbClr val="333333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marR="0" lvl="0" indent="3048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44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實踐教師專業倫理的素養</a:t>
            </a:r>
            <a:endParaRPr lang="en-US" altLang="zh-TW" sz="4400" dirty="0">
              <a:solidFill>
                <a:srgbClr val="0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marR="0" lvl="0" indent="3048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TW" sz="4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3048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4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3048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4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5.</a:t>
            </a:r>
          </a:p>
          <a:p>
            <a:pPr marL="0" marR="0" lvl="0" indent="3048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44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具備科技</a:t>
            </a:r>
            <a:endParaRPr kumimoji="0" lang="en-US" altLang="zh-TW" sz="4400" b="0" i="0" u="none" strike="noStrike" cap="none" normalizeH="0" baseline="0" dirty="0">
              <a:ln>
                <a:noFill/>
              </a:ln>
              <a:solidFill>
                <a:srgbClr val="333333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marR="0" lvl="0" indent="3048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44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創新、跨域視野、社會責任、終身學習的素養</a:t>
            </a:r>
            <a:endParaRPr kumimoji="0" lang="zh-TW" altLang="en-US" sz="4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1">
            <a:extLst>
              <a:ext uri="{FF2B5EF4-FFF2-40B4-BE49-F238E27FC236}">
                <a16:creationId xmlns="" xmlns:a16="http://schemas.microsoft.com/office/drawing/2014/main" id="{13C3A3D4-25C9-41F9-9A1B-C3696A3309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04758" y="5131851"/>
            <a:ext cx="4248471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304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3048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4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專門課程 </a:t>
            </a:r>
          </a:p>
        </p:txBody>
      </p:sp>
      <p:sp>
        <p:nvSpPr>
          <p:cNvPr id="9" name="矩形 8">
            <a:extLst>
              <a:ext uri="{FF2B5EF4-FFF2-40B4-BE49-F238E27FC236}">
                <a16:creationId xmlns="" xmlns:a16="http://schemas.microsoft.com/office/drawing/2014/main" id="{66E7E25D-C508-43B4-9125-FC9279A8F737}"/>
              </a:ext>
            </a:extLst>
          </p:cNvPr>
          <p:cNvSpPr/>
          <p:nvPr/>
        </p:nvSpPr>
        <p:spPr>
          <a:xfrm>
            <a:off x="41426127" y="2990749"/>
            <a:ext cx="645168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中等輔導教師  </a:t>
            </a:r>
            <a:endParaRPr lang="en-US" altLang="zh-TW" sz="4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國中綜合領域輔導專長</a:t>
            </a:r>
          </a:p>
          <a:p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科技領域資訊科技專長</a:t>
            </a:r>
          </a:p>
          <a:p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藝術領域美術專長    </a:t>
            </a:r>
            <a:endParaRPr lang="en-US" altLang="zh-TW" sz="4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藝術領域音樂專長</a:t>
            </a:r>
          </a:p>
          <a:p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藝術領域視覺藝術專長  </a:t>
            </a:r>
            <a:endParaRPr lang="en-US" altLang="zh-TW" sz="4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健康與體育領域體育專長</a:t>
            </a:r>
          </a:p>
          <a:p>
            <a:endParaRPr lang="zh-TW" altLang="en-US" sz="4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="" xmlns:a16="http://schemas.microsoft.com/office/drawing/2014/main" id="{377D806E-60CB-4C5B-9843-D0103E9A8528}"/>
              </a:ext>
            </a:extLst>
          </p:cNvPr>
          <p:cNvSpPr/>
          <p:nvPr/>
        </p:nvSpPr>
        <p:spPr>
          <a:xfrm>
            <a:off x="24682822" y="3834400"/>
            <a:ext cx="7112968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數學領域數學專長 </a:t>
            </a:r>
            <a:endParaRPr lang="en-US" altLang="zh-TW" sz="4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自然科學領域化學專長    </a:t>
            </a:r>
          </a:p>
          <a:p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自然科學領域生物專長 </a:t>
            </a:r>
          </a:p>
          <a:p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自然科學領域物理專長</a:t>
            </a:r>
            <a:endParaRPr lang="en-US" altLang="zh-TW" sz="4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自然科學領域地球科學專長    </a:t>
            </a:r>
          </a:p>
        </p:txBody>
      </p:sp>
      <p:sp>
        <p:nvSpPr>
          <p:cNvPr id="12" name="矩形 11">
            <a:extLst>
              <a:ext uri="{FF2B5EF4-FFF2-40B4-BE49-F238E27FC236}">
                <a16:creationId xmlns="" xmlns:a16="http://schemas.microsoft.com/office/drawing/2014/main" id="{E6B43804-38C9-4C22-8605-4E470CA1277E}"/>
              </a:ext>
            </a:extLst>
          </p:cNvPr>
          <p:cNvSpPr/>
          <p:nvPr/>
        </p:nvSpPr>
        <p:spPr>
          <a:xfrm>
            <a:off x="15504713" y="4291697"/>
            <a:ext cx="8208912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語文領域英文專長  </a:t>
            </a:r>
            <a:endParaRPr lang="en-US" altLang="zh-TW" sz="4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語文領域國語文專長</a:t>
            </a:r>
          </a:p>
          <a:p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語文領域本土語文閩南語文</a:t>
            </a:r>
            <a: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專長</a:t>
            </a:r>
            <a:endParaRPr lang="en-US" altLang="zh-TW" sz="4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語文領域本土語文原住民族語專長</a:t>
            </a:r>
            <a:endParaRPr lang="zh-TW" altLang="en-US" sz="4400" dirty="0"/>
          </a:p>
        </p:txBody>
      </p:sp>
      <p:sp>
        <p:nvSpPr>
          <p:cNvPr id="13" name="矩形 12">
            <a:extLst>
              <a:ext uri="{FF2B5EF4-FFF2-40B4-BE49-F238E27FC236}">
                <a16:creationId xmlns="" xmlns:a16="http://schemas.microsoft.com/office/drawing/2014/main" id="{9797D6FB-B97D-451B-86EB-E25151133750}"/>
              </a:ext>
            </a:extLst>
          </p:cNvPr>
          <p:cNvSpPr/>
          <p:nvPr/>
        </p:nvSpPr>
        <p:spPr>
          <a:xfrm>
            <a:off x="33535013" y="4268615"/>
            <a:ext cx="6536904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社會領域公民與社會專長  </a:t>
            </a:r>
            <a:endParaRPr lang="en-US" altLang="zh-TW" sz="4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社會領域地理專長</a:t>
            </a:r>
          </a:p>
          <a:p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社會領域歷史專長  </a:t>
            </a:r>
            <a:endParaRPr lang="en-US" altLang="zh-TW" sz="4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4" name="Rectangle 1">
            <a:extLst>
              <a:ext uri="{FF2B5EF4-FFF2-40B4-BE49-F238E27FC236}">
                <a16:creationId xmlns="" xmlns:a16="http://schemas.microsoft.com/office/drawing/2014/main" id="{E6929A01-B763-434C-B7F3-F5554BA4A4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04758" y="16340117"/>
            <a:ext cx="4248471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304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3048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教育專業課程</a:t>
            </a:r>
            <a:endParaRPr lang="en-US" altLang="zh-TW" sz="4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marR="0" lvl="0" indent="3048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kumimoji="0" lang="zh-TW" altLang="en-US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至少</a:t>
            </a:r>
            <a:r>
              <a:rPr kumimoji="0" lang="en-US" altLang="zh-TW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28</a:t>
            </a:r>
            <a:r>
              <a:rPr kumimoji="0" lang="zh-TW" altLang="en-US" sz="4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學分</a:t>
            </a:r>
            <a:r>
              <a:rPr kumimoji="0" lang="en-US" altLang="zh-TW" sz="4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kumimoji="0" lang="zh-TW" altLang="en-US" sz="4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6" name="Rectangle 1">
            <a:extLst>
              <a:ext uri="{FF2B5EF4-FFF2-40B4-BE49-F238E27FC236}">
                <a16:creationId xmlns="" xmlns:a16="http://schemas.microsoft.com/office/drawing/2014/main" id="{7828AF1E-D44E-46E0-9317-6220CECF53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178201" y="9097488"/>
            <a:ext cx="2088232" cy="2123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304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TW" altLang="zh-TW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教育</a:t>
            </a:r>
          </a:p>
          <a:p>
            <a:r>
              <a:rPr lang="zh-TW" altLang="zh-TW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基礎</a:t>
            </a:r>
          </a:p>
          <a:p>
            <a:r>
              <a:rPr lang="zh-TW" altLang="zh-TW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課程</a:t>
            </a:r>
            <a:endParaRPr kumimoji="0" lang="zh-TW" altLang="en-US" sz="4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7" name="Rectangle 1">
            <a:extLst>
              <a:ext uri="{FF2B5EF4-FFF2-40B4-BE49-F238E27FC236}">
                <a16:creationId xmlns="" xmlns:a16="http://schemas.microsoft.com/office/drawing/2014/main" id="{F24FB595-ACA1-4CB4-9BE5-AA7BBE3D0D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178201" y="13227696"/>
            <a:ext cx="2088232" cy="2123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304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TW" altLang="zh-TW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教育</a:t>
            </a:r>
          </a:p>
          <a:p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方法</a:t>
            </a:r>
            <a:endParaRPr lang="zh-TW" altLang="zh-TW" sz="4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課程</a:t>
            </a:r>
            <a:endParaRPr kumimoji="0" lang="zh-TW" altLang="en-US" sz="4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8" name="Rectangle 1">
            <a:extLst>
              <a:ext uri="{FF2B5EF4-FFF2-40B4-BE49-F238E27FC236}">
                <a16:creationId xmlns="" xmlns:a16="http://schemas.microsoft.com/office/drawing/2014/main" id="{D5034D1E-7A7F-4826-B47A-1EAD8F0056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178201" y="17903956"/>
            <a:ext cx="2088232" cy="2123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304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TW" altLang="zh-TW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教育</a:t>
            </a:r>
          </a:p>
          <a:p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實踐</a:t>
            </a:r>
            <a:endParaRPr lang="zh-TW" altLang="zh-TW" sz="4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課程</a:t>
            </a:r>
            <a:endParaRPr kumimoji="0" lang="zh-TW" altLang="en-US" sz="4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1" name="Rectangle 1">
            <a:extLst>
              <a:ext uri="{FF2B5EF4-FFF2-40B4-BE49-F238E27FC236}">
                <a16:creationId xmlns="" xmlns:a16="http://schemas.microsoft.com/office/drawing/2014/main" id="{BD1E0287-A184-41A6-8C86-282B3F1B9F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726108" y="12212033"/>
            <a:ext cx="5192460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304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TW" altLang="zh-TW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教學原理與設計</a:t>
            </a:r>
          </a:p>
          <a:p>
            <a:r>
              <a:rPr lang="zh-TW" altLang="zh-TW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課程發展與設計</a:t>
            </a:r>
          </a:p>
          <a:p>
            <a:r>
              <a:rPr lang="zh-TW" altLang="zh-TW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學習評量</a:t>
            </a:r>
          </a:p>
          <a:p>
            <a:r>
              <a:rPr lang="zh-TW" altLang="zh-TW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輔導原理與實務</a:t>
            </a:r>
          </a:p>
          <a:p>
            <a:r>
              <a:rPr lang="zh-TW" altLang="zh-TW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班級經營</a:t>
            </a:r>
          </a:p>
          <a:p>
            <a:r>
              <a:rPr lang="zh-TW" altLang="zh-TW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學習科技與運用</a:t>
            </a:r>
            <a:endParaRPr kumimoji="0" lang="zh-TW" altLang="en-US" sz="4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2" name="Rectangle 1">
            <a:extLst>
              <a:ext uri="{FF2B5EF4-FFF2-40B4-BE49-F238E27FC236}">
                <a16:creationId xmlns="" xmlns:a16="http://schemas.microsoft.com/office/drawing/2014/main" id="{5FBE9E21-5FB5-4170-90F4-68865BF639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726108" y="16888293"/>
            <a:ext cx="8458523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304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TW" altLang="en-US" sz="4400" dirty="0">
                <a:solidFill>
                  <a:srgbClr val="FF5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分科</a:t>
            </a:r>
            <a:r>
              <a:rPr lang="en-US" altLang="zh-TW" sz="4400" dirty="0">
                <a:solidFill>
                  <a:srgbClr val="FF5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/</a:t>
            </a:r>
            <a:r>
              <a:rPr lang="zh-TW" altLang="en-US" sz="4400" dirty="0">
                <a:solidFill>
                  <a:srgbClr val="FF5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分領域</a:t>
            </a:r>
            <a:r>
              <a:rPr lang="en-US" altLang="zh-TW" sz="4400" dirty="0">
                <a:solidFill>
                  <a:srgbClr val="FF5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4400" dirty="0">
                <a:solidFill>
                  <a:srgbClr val="FF5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群科</a:t>
            </a:r>
            <a:r>
              <a:rPr lang="en-US" altLang="zh-TW" sz="4400" dirty="0">
                <a:solidFill>
                  <a:srgbClr val="FF5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4400" dirty="0">
                <a:solidFill>
                  <a:srgbClr val="FF5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教材教法</a:t>
            </a:r>
          </a:p>
          <a:p>
            <a:r>
              <a:rPr lang="zh-TW" altLang="en-US" sz="4400" dirty="0">
                <a:solidFill>
                  <a:srgbClr val="FF5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分科</a:t>
            </a:r>
            <a:r>
              <a:rPr lang="en-US" altLang="zh-TW" sz="4400" dirty="0">
                <a:solidFill>
                  <a:srgbClr val="FF5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/</a:t>
            </a:r>
            <a:r>
              <a:rPr lang="zh-TW" altLang="en-US" sz="4400" dirty="0">
                <a:solidFill>
                  <a:srgbClr val="FF5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分領域</a:t>
            </a:r>
            <a:r>
              <a:rPr lang="en-US" altLang="zh-TW" sz="4400" dirty="0">
                <a:solidFill>
                  <a:srgbClr val="FF5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4400" dirty="0">
                <a:solidFill>
                  <a:srgbClr val="FF5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群科</a:t>
            </a:r>
            <a:r>
              <a:rPr lang="en-US" altLang="zh-TW" sz="4400" dirty="0">
                <a:solidFill>
                  <a:srgbClr val="FF5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4400" dirty="0">
                <a:solidFill>
                  <a:srgbClr val="FF5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教學實習</a:t>
            </a:r>
            <a:endParaRPr lang="en-US" altLang="zh-TW" sz="4400" dirty="0">
              <a:solidFill>
                <a:srgbClr val="FF505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4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教育服務理念與實踐</a:t>
            </a:r>
          </a:p>
          <a:p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教育見習</a:t>
            </a:r>
          </a:p>
          <a:p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教師專業發展與教學實踐</a:t>
            </a:r>
          </a:p>
        </p:txBody>
      </p:sp>
      <p:sp>
        <p:nvSpPr>
          <p:cNvPr id="24" name="Rectangle 1">
            <a:extLst>
              <a:ext uri="{FF2B5EF4-FFF2-40B4-BE49-F238E27FC236}">
                <a16:creationId xmlns="" xmlns:a16="http://schemas.microsoft.com/office/drawing/2014/main" id="{9C7A17A2-B051-4401-A6CF-F96B277140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178201" y="24231001"/>
            <a:ext cx="2088232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304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選修</a:t>
            </a:r>
            <a:endParaRPr lang="zh-TW" altLang="zh-TW" sz="4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課程</a:t>
            </a:r>
            <a:endParaRPr kumimoji="0" lang="zh-TW" altLang="en-US" sz="4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5" name="Rectangle 1">
            <a:extLst>
              <a:ext uri="{FF2B5EF4-FFF2-40B4-BE49-F238E27FC236}">
                <a16:creationId xmlns="" xmlns:a16="http://schemas.microsoft.com/office/drawing/2014/main" id="{59DC4F58-BFBE-4CD6-B7B8-7A6C4DFE26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726108" y="21674608"/>
            <a:ext cx="8458523" cy="61863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304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TW" altLang="en-US" sz="4400" dirty="0">
                <a:solidFill>
                  <a:srgbClr val="FF5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生涯規劃與適性輔導</a:t>
            </a:r>
          </a:p>
          <a:p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教育議題專題</a:t>
            </a:r>
          </a:p>
          <a:p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青少年心理學</a:t>
            </a:r>
          </a:p>
          <a:p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人際關係與溝通</a:t>
            </a:r>
          </a:p>
          <a:p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終身學習</a:t>
            </a:r>
          </a:p>
          <a:p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特殊教育導論</a:t>
            </a:r>
          </a:p>
          <a:p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學習扶助</a:t>
            </a:r>
          </a:p>
          <a:p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差異化教學</a:t>
            </a:r>
          </a:p>
          <a:p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環境教育與戶外教學</a:t>
            </a:r>
          </a:p>
        </p:txBody>
      </p:sp>
      <p:sp>
        <p:nvSpPr>
          <p:cNvPr id="26" name="Rectangle 1">
            <a:extLst>
              <a:ext uri="{FF2B5EF4-FFF2-40B4-BE49-F238E27FC236}">
                <a16:creationId xmlns="" xmlns:a16="http://schemas.microsoft.com/office/drawing/2014/main" id="{7C7436CB-899D-4767-9555-C486D32FEF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13952" y="9076003"/>
            <a:ext cx="1180426" cy="2123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304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zh-TW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4</a:t>
            </a:r>
          </a:p>
          <a:p>
            <a:pPr algn="ctr"/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選</a:t>
            </a:r>
            <a:endParaRPr lang="en-US" altLang="zh-TW" sz="4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en-US" altLang="zh-TW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endParaRPr lang="zh-TW" altLang="zh-TW" sz="4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0" name="Rectangle 1">
            <a:extLst>
              <a:ext uri="{FF2B5EF4-FFF2-40B4-BE49-F238E27FC236}">
                <a16:creationId xmlns="" xmlns:a16="http://schemas.microsoft.com/office/drawing/2014/main" id="{75172626-0136-487C-8F33-CA9EF92137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13952" y="13143877"/>
            <a:ext cx="1180426" cy="2123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304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zh-TW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6</a:t>
            </a:r>
          </a:p>
          <a:p>
            <a:pPr algn="ctr"/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選</a:t>
            </a:r>
            <a:endParaRPr lang="en-US" altLang="zh-TW" sz="4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en-US" altLang="zh-TW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4</a:t>
            </a:r>
            <a:endParaRPr lang="zh-TW" altLang="zh-TW" sz="4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1" name="Rectangle 1">
            <a:extLst>
              <a:ext uri="{FF2B5EF4-FFF2-40B4-BE49-F238E27FC236}">
                <a16:creationId xmlns="" xmlns:a16="http://schemas.microsoft.com/office/drawing/2014/main" id="{947340E5-26D0-44A9-AEF5-4964FB172C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60049" y="17349185"/>
            <a:ext cx="2088232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304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zh-TW" altLang="en-US" sz="4400" dirty="0">
                <a:solidFill>
                  <a:srgbClr val="FF5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必修</a:t>
            </a:r>
            <a:endParaRPr lang="en-US" altLang="zh-TW" sz="4400" dirty="0">
              <a:solidFill>
                <a:srgbClr val="FF505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2" name="Rectangle 1">
            <a:extLst>
              <a:ext uri="{FF2B5EF4-FFF2-40B4-BE49-F238E27FC236}">
                <a16:creationId xmlns="" xmlns:a16="http://schemas.microsoft.com/office/drawing/2014/main" id="{C3250FB9-55A7-459E-B868-B53639E4E3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13952" y="18653067"/>
            <a:ext cx="1180426" cy="2123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304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zh-TW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</a:p>
          <a:p>
            <a:pPr algn="ctr"/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選</a:t>
            </a:r>
            <a:endParaRPr lang="en-US" altLang="zh-TW" sz="4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en-US" altLang="zh-TW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</a:p>
        </p:txBody>
      </p:sp>
      <p:sp>
        <p:nvSpPr>
          <p:cNvPr id="33" name="Rectangle 1">
            <a:extLst>
              <a:ext uri="{FF2B5EF4-FFF2-40B4-BE49-F238E27FC236}">
                <a16:creationId xmlns="" xmlns:a16="http://schemas.microsoft.com/office/drawing/2014/main" id="{3A4585E0-D2EA-4AE8-860E-C0903E651B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60050" y="21991592"/>
            <a:ext cx="2088231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304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zh-TW" altLang="en-US" sz="4400" dirty="0">
                <a:solidFill>
                  <a:srgbClr val="FF5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必修</a:t>
            </a:r>
            <a:endParaRPr lang="en-US" altLang="zh-TW" sz="4400" dirty="0">
              <a:solidFill>
                <a:srgbClr val="FF505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0" name="Rectangle 1">
            <a:extLst>
              <a:ext uri="{FF2B5EF4-FFF2-40B4-BE49-F238E27FC236}">
                <a16:creationId xmlns="" xmlns:a16="http://schemas.microsoft.com/office/drawing/2014/main" id="{1D0A3755-C506-4C86-A32D-A965C91A09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726108" y="8758934"/>
            <a:ext cx="6161784" cy="2800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304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TW" altLang="zh-TW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教育哲學</a:t>
            </a:r>
          </a:p>
          <a:p>
            <a:r>
              <a:rPr lang="zh-TW" altLang="zh-TW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教育社會學</a:t>
            </a:r>
          </a:p>
          <a:p>
            <a:r>
              <a:rPr lang="zh-TW" altLang="zh-TW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學習心理學</a:t>
            </a:r>
          </a:p>
          <a:p>
            <a:r>
              <a:rPr lang="zh-TW" altLang="zh-TW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教育政策與學校實務</a:t>
            </a:r>
            <a:endParaRPr kumimoji="0" lang="zh-TW" altLang="en-US" sz="4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1" name="文字方塊 50">
            <a:extLst>
              <a:ext uri="{FF2B5EF4-FFF2-40B4-BE49-F238E27FC236}">
                <a16:creationId xmlns="" xmlns:a16="http://schemas.microsoft.com/office/drawing/2014/main" id="{0788AB41-1841-43F9-860C-5766B83702C7}"/>
              </a:ext>
            </a:extLst>
          </p:cNvPr>
          <p:cNvSpPr txBox="1"/>
          <p:nvPr/>
        </p:nvSpPr>
        <p:spPr>
          <a:xfrm>
            <a:off x="30289066" y="14722944"/>
            <a:ext cx="1043237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教師資格考</a:t>
            </a:r>
          </a:p>
        </p:txBody>
      </p:sp>
      <p:sp>
        <p:nvSpPr>
          <p:cNvPr id="52" name="文字方塊 51">
            <a:extLst>
              <a:ext uri="{FF2B5EF4-FFF2-40B4-BE49-F238E27FC236}">
                <a16:creationId xmlns="" xmlns:a16="http://schemas.microsoft.com/office/drawing/2014/main" id="{13D53B4F-BA37-48F9-86C9-36B1CF5F5030}"/>
              </a:ext>
            </a:extLst>
          </p:cNvPr>
          <p:cNvSpPr txBox="1"/>
          <p:nvPr/>
        </p:nvSpPr>
        <p:spPr>
          <a:xfrm>
            <a:off x="31797161" y="14953953"/>
            <a:ext cx="1043237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教室實習</a:t>
            </a:r>
          </a:p>
        </p:txBody>
      </p:sp>
      <p:sp>
        <p:nvSpPr>
          <p:cNvPr id="53" name="文字方塊 52">
            <a:extLst>
              <a:ext uri="{FF2B5EF4-FFF2-40B4-BE49-F238E27FC236}">
                <a16:creationId xmlns="" xmlns:a16="http://schemas.microsoft.com/office/drawing/2014/main" id="{1D1A3E5F-7586-4C43-B08F-C37061BEA337}"/>
              </a:ext>
            </a:extLst>
          </p:cNvPr>
          <p:cNvSpPr txBox="1"/>
          <p:nvPr/>
        </p:nvSpPr>
        <p:spPr>
          <a:xfrm>
            <a:off x="34567310" y="9297708"/>
            <a:ext cx="345638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職涯發展</a:t>
            </a:r>
          </a:p>
        </p:txBody>
      </p:sp>
      <p:sp>
        <p:nvSpPr>
          <p:cNvPr id="54" name="文字方塊 53">
            <a:extLst>
              <a:ext uri="{FF2B5EF4-FFF2-40B4-BE49-F238E27FC236}">
                <a16:creationId xmlns="" xmlns:a16="http://schemas.microsoft.com/office/drawing/2014/main" id="{99A32CE8-A197-4932-B03D-CF4343334AC4}"/>
              </a:ext>
            </a:extLst>
          </p:cNvPr>
          <p:cNvSpPr txBox="1"/>
          <p:nvPr/>
        </p:nvSpPr>
        <p:spPr>
          <a:xfrm>
            <a:off x="34567310" y="11038964"/>
            <a:ext cx="345638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國</a:t>
            </a:r>
            <a:r>
              <a:rPr lang="en-US" altLang="zh-TW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/</a:t>
            </a:r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高中教職</a:t>
            </a:r>
          </a:p>
        </p:txBody>
      </p:sp>
      <p:sp>
        <p:nvSpPr>
          <p:cNvPr id="55" name="文字方塊 54">
            <a:extLst>
              <a:ext uri="{FF2B5EF4-FFF2-40B4-BE49-F238E27FC236}">
                <a16:creationId xmlns="" xmlns:a16="http://schemas.microsoft.com/office/drawing/2014/main" id="{E45114CB-2AB9-407E-82A1-EC2CBBA0B71C}"/>
              </a:ext>
            </a:extLst>
          </p:cNvPr>
          <p:cNvSpPr txBox="1"/>
          <p:nvPr/>
        </p:nvSpPr>
        <p:spPr>
          <a:xfrm>
            <a:off x="34567310" y="12780220"/>
            <a:ext cx="345638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代理教師</a:t>
            </a:r>
            <a:endParaRPr lang="en-US" altLang="zh-TW" sz="4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代課教師</a:t>
            </a:r>
            <a:endParaRPr lang="en-US" altLang="zh-TW" sz="4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兼任教師</a:t>
            </a:r>
            <a:endParaRPr lang="en-US" altLang="zh-TW" sz="4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補教業</a:t>
            </a:r>
            <a:endParaRPr lang="en-US" altLang="zh-TW" sz="4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6" name="文字方塊 55">
            <a:extLst>
              <a:ext uri="{FF2B5EF4-FFF2-40B4-BE49-F238E27FC236}">
                <a16:creationId xmlns="" xmlns:a16="http://schemas.microsoft.com/office/drawing/2014/main" id="{68454BB1-4890-421F-B8BC-0D1751F790D1}"/>
              </a:ext>
            </a:extLst>
          </p:cNvPr>
          <p:cNvSpPr txBox="1"/>
          <p:nvPr/>
        </p:nvSpPr>
        <p:spPr>
          <a:xfrm>
            <a:off x="34567310" y="16552802"/>
            <a:ext cx="3456384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升學</a:t>
            </a:r>
            <a:endParaRPr lang="en-US" altLang="zh-TW" sz="4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教育相關研究所</a:t>
            </a:r>
            <a:r>
              <a:rPr lang="en-US" altLang="zh-TW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教育、課程與教學、教育行政、教育心理、多元文化教育研究所等</a:t>
            </a:r>
            <a:r>
              <a:rPr lang="en-US" altLang="zh-TW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</p:txBody>
      </p:sp>
      <p:sp>
        <p:nvSpPr>
          <p:cNvPr id="57" name="文字方塊 56">
            <a:extLst>
              <a:ext uri="{FF2B5EF4-FFF2-40B4-BE49-F238E27FC236}">
                <a16:creationId xmlns="" xmlns:a16="http://schemas.microsoft.com/office/drawing/2014/main" id="{3EBD014F-A866-4C3C-91F2-14F29A382007}"/>
              </a:ext>
            </a:extLst>
          </p:cNvPr>
          <p:cNvSpPr txBox="1"/>
          <p:nvPr/>
        </p:nvSpPr>
        <p:spPr>
          <a:xfrm>
            <a:off x="34567310" y="23033818"/>
            <a:ext cx="345638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其他就業</a:t>
            </a:r>
            <a:endParaRPr lang="en-US" altLang="zh-TW" sz="4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公職</a:t>
            </a:r>
            <a:r>
              <a:rPr lang="en-US" altLang="zh-TW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高普考、各類國家考試</a:t>
            </a:r>
            <a:r>
              <a:rPr lang="en-US" altLang="zh-TW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pPr algn="ctr"/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其他</a:t>
            </a:r>
            <a:r>
              <a:rPr lang="en-US" altLang="zh-TW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幼教、文教事業、研究助理等</a:t>
            </a:r>
            <a:r>
              <a:rPr lang="en-US" altLang="zh-TW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</p:txBody>
      </p:sp>
      <p:sp>
        <p:nvSpPr>
          <p:cNvPr id="59" name="矩形 58">
            <a:extLst>
              <a:ext uri="{FF2B5EF4-FFF2-40B4-BE49-F238E27FC236}">
                <a16:creationId xmlns="" xmlns:a16="http://schemas.microsoft.com/office/drawing/2014/main" id="{A56483E3-7325-49E2-BF52-39856168B7E9}"/>
              </a:ext>
            </a:extLst>
          </p:cNvPr>
          <p:cNvSpPr/>
          <p:nvPr/>
        </p:nvSpPr>
        <p:spPr>
          <a:xfrm>
            <a:off x="2112135" y="5818664"/>
            <a:ext cx="2967720" cy="170200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中心</a:t>
            </a:r>
            <a:endParaRPr lang="en-US" altLang="zh-TW" sz="4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教育目標</a:t>
            </a:r>
            <a:endParaRPr lang="en-US" altLang="zh-TW" sz="4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endParaRPr lang="en-US" altLang="zh-TW" sz="4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endParaRPr lang="en-US" altLang="zh-TW" sz="4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en-US" altLang="zh-TW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</a:p>
          <a:p>
            <a:pPr algn="ctr"/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培育優質專業師資</a:t>
            </a:r>
          </a:p>
          <a:p>
            <a:pPr algn="ctr"/>
            <a:endParaRPr lang="en-US" altLang="zh-TW" sz="4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endParaRPr lang="en-US" altLang="zh-TW" sz="4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endParaRPr lang="zh-TW" altLang="en-US" sz="4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en-US" altLang="zh-TW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</a:p>
          <a:p>
            <a:pPr algn="ctr"/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培育多元視野師資</a:t>
            </a:r>
          </a:p>
          <a:p>
            <a:pPr algn="ctr"/>
            <a:endParaRPr lang="en-US" altLang="zh-TW" sz="4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endParaRPr lang="en-US" altLang="zh-TW" sz="4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endParaRPr lang="zh-TW" altLang="en-US" sz="4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en-US" altLang="zh-TW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</a:p>
          <a:p>
            <a:pPr algn="ctr"/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培育關懷弱勢師資</a:t>
            </a:r>
          </a:p>
          <a:p>
            <a:pPr algn="ctr"/>
            <a:endParaRPr lang="en-US" altLang="zh-TW" sz="4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endParaRPr lang="en-US" altLang="zh-TW" sz="4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endParaRPr lang="zh-TW" altLang="en-US" sz="4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en-US" altLang="zh-TW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4.</a:t>
            </a:r>
          </a:p>
          <a:p>
            <a:pPr algn="ctr"/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培育終身學習師資</a:t>
            </a:r>
          </a:p>
        </p:txBody>
      </p:sp>
      <p:sp>
        <p:nvSpPr>
          <p:cNvPr id="77" name="箭號: 向下 76">
            <a:extLst>
              <a:ext uri="{FF2B5EF4-FFF2-40B4-BE49-F238E27FC236}">
                <a16:creationId xmlns="" xmlns:a16="http://schemas.microsoft.com/office/drawing/2014/main" id="{9B63B1EA-6042-4E36-AA86-2D3EBB247EC0}"/>
              </a:ext>
            </a:extLst>
          </p:cNvPr>
          <p:cNvSpPr/>
          <p:nvPr/>
        </p:nvSpPr>
        <p:spPr>
          <a:xfrm rot="16200000">
            <a:off x="29140316" y="16329937"/>
            <a:ext cx="584963" cy="864096"/>
          </a:xfrm>
          <a:prstGeom prst="downArrow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8" name="箭號: 向下 77">
            <a:extLst>
              <a:ext uri="{FF2B5EF4-FFF2-40B4-BE49-F238E27FC236}">
                <a16:creationId xmlns="" xmlns:a16="http://schemas.microsoft.com/office/drawing/2014/main" id="{A5CD150C-24A2-4DAF-9292-77A05BED52D1}"/>
              </a:ext>
            </a:extLst>
          </p:cNvPr>
          <p:cNvSpPr/>
          <p:nvPr/>
        </p:nvSpPr>
        <p:spPr>
          <a:xfrm>
            <a:off x="31046131" y="8103317"/>
            <a:ext cx="584963" cy="864096"/>
          </a:xfrm>
          <a:prstGeom prst="downArrow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2" name="箭號: 向下 81">
            <a:extLst>
              <a:ext uri="{FF2B5EF4-FFF2-40B4-BE49-F238E27FC236}">
                <a16:creationId xmlns="" xmlns:a16="http://schemas.microsoft.com/office/drawing/2014/main" id="{02F1C4E9-4E50-4BB2-88FC-C1F4C10B1DA9}"/>
              </a:ext>
            </a:extLst>
          </p:cNvPr>
          <p:cNvSpPr/>
          <p:nvPr/>
        </p:nvSpPr>
        <p:spPr>
          <a:xfrm rot="16200000">
            <a:off x="33138813" y="16300235"/>
            <a:ext cx="584963" cy="864096"/>
          </a:xfrm>
          <a:prstGeom prst="downArrow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0" name="Rectangle 1">
            <a:extLst>
              <a:ext uri="{FF2B5EF4-FFF2-40B4-BE49-F238E27FC236}">
                <a16:creationId xmlns="" xmlns:a16="http://schemas.microsoft.com/office/drawing/2014/main" id="{5B82DC52-FA29-4B18-9EDA-39F0D43DC4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146024" y="9517989"/>
            <a:ext cx="4248471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304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3048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4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中等師資培育</a:t>
            </a:r>
            <a:endParaRPr kumimoji="0" lang="en-US" altLang="zh-TW" sz="4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marR="0" lvl="0" indent="3048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4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聯絡資訊</a:t>
            </a:r>
          </a:p>
        </p:txBody>
      </p:sp>
      <p:sp>
        <p:nvSpPr>
          <p:cNvPr id="92" name="Rectangle 1">
            <a:extLst>
              <a:ext uri="{FF2B5EF4-FFF2-40B4-BE49-F238E27FC236}">
                <a16:creationId xmlns="" xmlns:a16="http://schemas.microsoft.com/office/drawing/2014/main" id="{58138732-5BB5-4CDF-935C-F115CBB3D4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994776" y="12153544"/>
            <a:ext cx="6550967" cy="42550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304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30480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4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中等學程組</a:t>
            </a:r>
            <a:endParaRPr kumimoji="0" lang="en-US" altLang="zh-TW" sz="4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marR="0" lvl="0" indent="30480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zh-TW" altLang="en-US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羅婉菁</a:t>
            </a:r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 助理</a:t>
            </a:r>
            <a:endParaRPr lang="en-US" altLang="zh-TW" sz="4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marR="0" lvl="0" indent="30480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4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03-890-6632</a:t>
            </a:r>
          </a:p>
          <a:p>
            <a:pPr marL="0" marR="0" lvl="0" indent="30480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sz="4400" dirty="0">
                <a:latin typeface="Adobe Hebrew" panose="02040503050201020203" pitchFamily="18" charset="-79"/>
                <a:ea typeface="標楷體" panose="03000509000000000000" pitchFamily="65" charset="-120"/>
                <a:cs typeface="Adobe Hebrew" panose="02040503050201020203" pitchFamily="18" charset="-79"/>
              </a:rPr>
              <a:t>amylo@gms.ndhu.edu.tw</a:t>
            </a:r>
            <a:endParaRPr kumimoji="0" lang="en-US" altLang="zh-TW" sz="4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dobe Hebrew" panose="02040503050201020203" pitchFamily="18" charset="-79"/>
              <a:ea typeface="標楷體" panose="03000509000000000000" pitchFamily="65" charset="-120"/>
              <a:cs typeface="Adobe Hebrew" panose="02040503050201020203" pitchFamily="18" charset="-79"/>
            </a:endParaRPr>
          </a:p>
        </p:txBody>
      </p:sp>
      <p:sp>
        <p:nvSpPr>
          <p:cNvPr id="93" name="Rectangle 1">
            <a:extLst>
              <a:ext uri="{FF2B5EF4-FFF2-40B4-BE49-F238E27FC236}">
                <a16:creationId xmlns="" xmlns:a16="http://schemas.microsoft.com/office/drawing/2014/main" id="{F8CFA7BA-4748-4B14-92A3-72EB16903F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01815" y="18105179"/>
            <a:ext cx="7936888" cy="42550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304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30480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4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中等實習組</a:t>
            </a:r>
            <a:endParaRPr kumimoji="0" lang="en-US" altLang="zh-TW" sz="4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marR="0" lvl="0" indent="30480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zh-TW" altLang="en-US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李心怡</a:t>
            </a:r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 助理</a:t>
            </a:r>
            <a:endParaRPr lang="en-US" altLang="zh-TW" sz="4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marR="0" lvl="0" indent="30480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4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03-890-6633</a:t>
            </a:r>
          </a:p>
          <a:p>
            <a:pPr marL="0" marR="0" lvl="0" indent="30480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sz="4400" dirty="0">
                <a:latin typeface="Adobe Hebrew" panose="02040503050201020203" pitchFamily="18" charset="-79"/>
                <a:ea typeface="標楷體" panose="03000509000000000000" pitchFamily="65" charset="-120"/>
                <a:cs typeface="Adobe Hebrew" panose="02040503050201020203" pitchFamily="18" charset="-79"/>
              </a:rPr>
              <a:t>singsing@gms.ndhu.edu.tw</a:t>
            </a:r>
            <a:endParaRPr kumimoji="0" lang="en-US" altLang="zh-TW" sz="4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dobe Hebrew" panose="02040503050201020203" pitchFamily="18" charset="-79"/>
              <a:ea typeface="標楷體" panose="03000509000000000000" pitchFamily="65" charset="-120"/>
              <a:cs typeface="Adobe Hebrew" panose="02040503050201020203" pitchFamily="18" charset="-79"/>
            </a:endParaRPr>
          </a:p>
        </p:txBody>
      </p:sp>
      <p:pic>
        <p:nvPicPr>
          <p:cNvPr id="97" name="圖片 96">
            <a:extLst>
              <a:ext uri="{FF2B5EF4-FFF2-40B4-BE49-F238E27FC236}">
                <a16:creationId xmlns="" xmlns:a16="http://schemas.microsoft.com/office/drawing/2014/main" id="{1DB7BF3D-EE7A-4F3A-9882-6073E11FC24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45994" y="23158046"/>
            <a:ext cx="3861808" cy="5033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74967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12618</TotalTime>
  <Words>827</Words>
  <Application>Microsoft Office PowerPoint</Application>
  <PresentationFormat>自訂</PresentationFormat>
  <Paragraphs>188</Paragraphs>
  <Slides>2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11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14" baseType="lpstr">
      <vt:lpstr>Adobe Hebrew</vt:lpstr>
      <vt:lpstr>Arial Unicode MS</vt:lpstr>
      <vt:lpstr>王漢宗特明體繁</vt:lpstr>
      <vt:lpstr>王漢宗綜藝體繁</vt:lpstr>
      <vt:lpstr>王漢宗顏楷體繁</vt:lpstr>
      <vt:lpstr>微軟正黑體</vt:lpstr>
      <vt:lpstr>新細明體</vt:lpstr>
      <vt:lpstr>標楷體</vt:lpstr>
      <vt:lpstr>Arial</vt:lpstr>
      <vt:lpstr>Calibri</vt:lpstr>
      <vt:lpstr>Times New Roman</vt:lpstr>
      <vt:lpstr>Office 佈景主題</vt:lpstr>
      <vt:lpstr>PowerPoint 簡報</vt:lpstr>
      <vt:lpstr>PowerPoint 簡報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asus</dc:creator>
  <cp:lastModifiedBy>Microsoft 帳戶</cp:lastModifiedBy>
  <cp:revision>105</cp:revision>
  <dcterms:created xsi:type="dcterms:W3CDTF">2018-12-28T03:24:12Z</dcterms:created>
  <dcterms:modified xsi:type="dcterms:W3CDTF">2024-02-19T02:20:47Z</dcterms:modified>
</cp:coreProperties>
</file>